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56" r:id="rId3"/>
    <p:sldId id="258" r:id="rId4"/>
    <p:sldId id="267" r:id="rId5"/>
    <p:sldId id="282" r:id="rId6"/>
    <p:sldId id="279" r:id="rId7"/>
    <p:sldId id="280" r:id="rId8"/>
    <p:sldId id="281" r:id="rId9"/>
    <p:sldId id="271" r:id="rId10"/>
    <p:sldId id="283" r:id="rId11"/>
    <p:sldId id="285" r:id="rId12"/>
    <p:sldId id="292" r:id="rId13"/>
    <p:sldId id="272" r:id="rId14"/>
    <p:sldId id="286" r:id="rId15"/>
    <p:sldId id="287" r:id="rId16"/>
    <p:sldId id="273" r:id="rId17"/>
    <p:sldId id="288" r:id="rId18"/>
    <p:sldId id="289" r:id="rId19"/>
    <p:sldId id="290" r:id="rId20"/>
    <p:sldId id="274" r:id="rId21"/>
    <p:sldId id="275" r:id="rId22"/>
    <p:sldId id="276" r:id="rId23"/>
    <p:sldId id="277" r:id="rId24"/>
    <p:sldId id="278" r:id="rId25"/>
    <p:sldId id="293" r:id="rId26"/>
    <p:sldId id="294" r:id="rId27"/>
    <p:sldId id="291" r:id="rId28"/>
    <p:sldId id="295" r:id="rId29"/>
    <p:sldId id="270" r:id="rId3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8D51"/>
    <a:srgbClr val="F29207"/>
    <a:srgbClr val="1D3565"/>
    <a:srgbClr val="131426"/>
    <a:srgbClr val="E74C2E"/>
    <a:srgbClr val="333F50"/>
    <a:srgbClr val="F7D9D3"/>
    <a:srgbClr val="6E6C67"/>
    <a:srgbClr val="C8C4BC"/>
    <a:srgbClr val="7F82B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94712" autoAdjust="0"/>
  </p:normalViewPr>
  <p:slideViewPr>
    <p:cSldViewPr snapToGrid="0">
      <p:cViewPr varScale="1">
        <p:scale>
          <a:sx n="82" d="100"/>
          <a:sy n="82" d="100"/>
        </p:scale>
        <p:origin x="-994"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46"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068A599D-0322-4F9B-A905-5EDFD616069C}" type="datetimeFigureOut">
              <a:rPr lang="zh-CN" altLang="en-US"/>
              <a:pPr>
                <a:defRPr/>
              </a:pPr>
              <a:t>2015/3/20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89A3D80-D607-43BD-BF2A-963B56E9FF72}" type="slidenum">
              <a:rPr lang="zh-CN" altLang="en-US"/>
              <a:pPr>
                <a:defRPr/>
              </a:pPr>
              <a:t>‹#›</a:t>
            </a:fld>
            <a:endParaRPr lang="zh-CN" altLang="en-US"/>
          </a:p>
        </p:txBody>
      </p:sp>
    </p:spTree>
    <p:extLst>
      <p:ext uri="{BB962C8B-B14F-4D97-AF65-F5344CB8AC3E}">
        <p14:creationId xmlns:p14="http://schemas.microsoft.com/office/powerpoint/2010/main" xmlns="" val="23298971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p:spPr>
      </p:sp>
      <p:sp>
        <p:nvSpPr>
          <p:cNvPr id="389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3891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62F622-1972-40E3-A0B6-D9F4F290EBAA}" type="slidenum">
              <a:rPr lang="zh-CN" altLang="en-US"/>
              <a:pPr fontAlgn="base">
                <a:spcBef>
                  <a:spcPct val="0"/>
                </a:spcBef>
                <a:spcAft>
                  <a:spcPct val="0"/>
                </a:spcAft>
              </a:pPr>
              <a:t>28</a:t>
            </a:fld>
            <a:endParaRPr lang="en-US" altLang="zh-CN"/>
          </a:p>
        </p:txBody>
      </p:sp>
    </p:spTree>
    <p:extLst>
      <p:ext uri="{BB962C8B-B14F-4D97-AF65-F5344CB8AC3E}">
        <p14:creationId xmlns:p14="http://schemas.microsoft.com/office/powerpoint/2010/main" xmlns="" val="323977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93E6548-159F-405D-B52B-4252A0EB0618}" type="datetimeFigureOut">
              <a:rPr lang="zh-CN" altLang="en-US"/>
              <a:pPr>
                <a:defRPr/>
              </a:pPr>
              <a:t>2015/3/20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19F67D-D039-4B35-866E-FA52292C8CE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08B6CC6-AC29-4ED3-B3C1-023D96AFAC8F}" type="datetimeFigureOut">
              <a:rPr lang="zh-CN" altLang="en-US"/>
              <a:pPr>
                <a:defRPr/>
              </a:pPr>
              <a:t>2015/3/20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F895D51-4278-4476-A8CB-6AB17FC9AC4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BC4FB39-AF21-4226-A2D5-CD5291941991}" type="datetimeFigureOut">
              <a:rPr lang="zh-CN" altLang="en-US"/>
              <a:pPr>
                <a:defRPr/>
              </a:pPr>
              <a:t>2015/3/20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BDABA23-6762-4B26-A7F3-AFCB3C9A16AF}"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2523653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2288711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1397346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670479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3424841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3253554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3890864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4001445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150666B-E3F8-48FE-83D1-E7275587E04E}" type="datetimeFigureOut">
              <a:rPr lang="zh-CN" altLang="en-US"/>
              <a:pPr>
                <a:defRPr/>
              </a:pPr>
              <a:t>2015/3/20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16E923E-A6AB-4D95-ACAC-835705C3600D}"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2119835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1631373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A73158-B178-476D-86B6-506CF0570C22}" type="slidenum">
              <a:rPr lang="zh-CN" altLang="en-US" smtClean="0"/>
              <a:pPr/>
              <a:t>‹#›</a:t>
            </a:fld>
            <a:endParaRPr lang="zh-CN" altLang="en-US"/>
          </a:p>
        </p:txBody>
      </p:sp>
    </p:spTree>
    <p:extLst>
      <p:ext uri="{BB962C8B-B14F-4D97-AF65-F5344CB8AC3E}">
        <p14:creationId xmlns:p14="http://schemas.microsoft.com/office/powerpoint/2010/main" xmlns="" val="163627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54C4BC3-8F8A-4ECF-BBA3-AD69FE00B18E}" type="datetimeFigureOut">
              <a:rPr lang="zh-CN" altLang="en-US"/>
              <a:pPr>
                <a:defRPr/>
              </a:pPr>
              <a:t>2015/3/20 Friday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4EE5FDF-D9F5-4C9C-B3AF-503E92E3CD72}"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72AFE10-7C65-4545-A19B-F2283370DFAD}" type="datetimeFigureOut">
              <a:rPr lang="zh-CN" altLang="en-US"/>
              <a:pPr>
                <a:defRPr/>
              </a:pPr>
              <a:t>2015/3/20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BB95383-F357-4A91-A40C-13D4D567ED3B}"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2751E6E-70FD-401E-B7C0-AF107D4D56EE}" type="datetimeFigureOut">
              <a:rPr lang="zh-CN" altLang="en-US"/>
              <a:pPr>
                <a:defRPr/>
              </a:pPr>
              <a:t>2015/3/20 Friday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D9072CF-BE56-4DE8-B4DA-FAFA60C14336}"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B8D6E4F-7769-465C-B69D-235DE0DDC984}" type="datetimeFigureOut">
              <a:rPr lang="zh-CN" altLang="en-US"/>
              <a:pPr>
                <a:defRPr/>
              </a:pPr>
              <a:t>2015/3/20 Friday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764CE46-DE42-4346-9FCC-B0F829E1722C}"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76D3CF2-13E7-4BF3-853E-7E0C48018492}" type="datetimeFigureOut">
              <a:rPr lang="zh-CN" altLang="en-US"/>
              <a:pPr>
                <a:defRPr/>
              </a:pPr>
              <a:t>2015/3/20 Friday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3DCFC6E-DB4E-42F3-B90F-68053B16309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8B0953F-3988-4EAF-9941-8EAA3D3693A9}" type="datetimeFigureOut">
              <a:rPr lang="zh-CN" altLang="en-US"/>
              <a:pPr>
                <a:defRPr/>
              </a:pPr>
              <a:t>2015/3/20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82EDCA9-77C1-4CDE-AABB-CC7C94353C51}"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294427F-4DC8-41CE-ACF4-8B9F2809F5AB}" type="datetimeFigureOut">
              <a:rPr lang="zh-CN" altLang="en-US"/>
              <a:pPr>
                <a:defRPr/>
              </a:pPr>
              <a:t>2015/3/20 Friday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11A4336-7CA7-4B49-931D-4FFF985F8E67}"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6B11A877-F3B2-4314-AF6F-5D6BC9656A5B}" type="datetimeFigureOut">
              <a:rPr lang="zh-CN" altLang="en-US"/>
              <a:pPr>
                <a:defRPr/>
              </a:pPr>
              <a:t>2015/3/20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556820E0-60EE-461A-9B7B-C27F514BB92D}" type="slidenum">
              <a:rPr lang="zh-CN" altLang="en-US"/>
              <a:pPr>
                <a:defRPr/>
              </a:pPr>
              <a:t>‹#›</a:t>
            </a:fld>
            <a:endParaRPr lang="zh-CN" altLang="en-US"/>
          </a:p>
        </p:txBody>
      </p:sp>
      <p:pic>
        <p:nvPicPr>
          <p:cNvPr id="2050" name="Picture 2" descr="C:\Users\Administrator\Desktop\34.jpg"/>
          <p:cNvPicPr>
            <a:picLocks noChangeAspect="1" noChangeArrowheads="1"/>
          </p:cNvPicPr>
          <p:nvPr userDrawn="1"/>
        </p:nvPicPr>
        <p:blipFill>
          <a:blip r:embed="rId13" cstate="print"/>
          <a:srcRect/>
          <a:stretch>
            <a:fillRect/>
          </a:stretch>
        </p:blipFill>
        <p:spPr bwMode="auto">
          <a:xfrm>
            <a:off x="0" y="0"/>
            <a:ext cx="12192000" cy="6858000"/>
          </a:xfrm>
          <a:prstGeom prst="rect">
            <a:avLst/>
          </a:prstGeom>
          <a:noFill/>
        </p:spPr>
      </p:pic>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a:ea typeface="宋体" charset="-122"/>
        </a:defRPr>
      </a:lvl2pPr>
      <a:lvl3pPr algn="l" rtl="0" fontAlgn="base">
        <a:lnSpc>
          <a:spcPct val="90000"/>
        </a:lnSpc>
        <a:spcBef>
          <a:spcPct val="0"/>
        </a:spcBef>
        <a:spcAft>
          <a:spcPct val="0"/>
        </a:spcAft>
        <a:defRPr sz="4400">
          <a:solidFill>
            <a:schemeClr val="tx1"/>
          </a:solidFill>
          <a:latin typeface="Calibri Light"/>
          <a:ea typeface="宋体" charset="-122"/>
        </a:defRPr>
      </a:lvl3pPr>
      <a:lvl4pPr algn="l" rtl="0" fontAlgn="base">
        <a:lnSpc>
          <a:spcPct val="90000"/>
        </a:lnSpc>
        <a:spcBef>
          <a:spcPct val="0"/>
        </a:spcBef>
        <a:spcAft>
          <a:spcPct val="0"/>
        </a:spcAft>
        <a:defRPr sz="4400">
          <a:solidFill>
            <a:schemeClr val="tx1"/>
          </a:solidFill>
          <a:latin typeface="Calibri Light"/>
          <a:ea typeface="宋体" charset="-122"/>
        </a:defRPr>
      </a:lvl4pPr>
      <a:lvl5pPr algn="l" rtl="0" fontAlgn="base">
        <a:lnSpc>
          <a:spcPct val="90000"/>
        </a:lnSpc>
        <a:spcBef>
          <a:spcPct val="0"/>
        </a:spcBef>
        <a:spcAft>
          <a:spcPct val="0"/>
        </a:spcAft>
        <a:defRPr sz="4400">
          <a:solidFill>
            <a:schemeClr val="tx1"/>
          </a:solidFill>
          <a:latin typeface="Calibri Light"/>
          <a:ea typeface="宋体" charset="-122"/>
        </a:defRPr>
      </a:lvl5pPr>
      <a:lvl6pPr marL="457200" algn="l" rtl="0" fontAlgn="base">
        <a:lnSpc>
          <a:spcPct val="90000"/>
        </a:lnSpc>
        <a:spcBef>
          <a:spcPct val="0"/>
        </a:spcBef>
        <a:spcAft>
          <a:spcPct val="0"/>
        </a:spcAft>
        <a:defRPr sz="4400">
          <a:solidFill>
            <a:schemeClr val="tx1"/>
          </a:solidFill>
          <a:latin typeface="Calibri Light"/>
          <a:ea typeface="宋体" charset="-122"/>
        </a:defRPr>
      </a:lvl6pPr>
      <a:lvl7pPr marL="914400" algn="l" rtl="0" fontAlgn="base">
        <a:lnSpc>
          <a:spcPct val="90000"/>
        </a:lnSpc>
        <a:spcBef>
          <a:spcPct val="0"/>
        </a:spcBef>
        <a:spcAft>
          <a:spcPct val="0"/>
        </a:spcAft>
        <a:defRPr sz="4400">
          <a:solidFill>
            <a:schemeClr val="tx1"/>
          </a:solidFill>
          <a:latin typeface="Calibri Light"/>
          <a:ea typeface="宋体" charset="-122"/>
        </a:defRPr>
      </a:lvl7pPr>
      <a:lvl8pPr marL="1371600" algn="l" rtl="0" fontAlgn="base">
        <a:lnSpc>
          <a:spcPct val="90000"/>
        </a:lnSpc>
        <a:spcBef>
          <a:spcPct val="0"/>
        </a:spcBef>
        <a:spcAft>
          <a:spcPct val="0"/>
        </a:spcAft>
        <a:defRPr sz="4400">
          <a:solidFill>
            <a:schemeClr val="tx1"/>
          </a:solidFill>
          <a:latin typeface="Calibri Light"/>
          <a:ea typeface="宋体" charset="-122"/>
        </a:defRPr>
      </a:lvl8pPr>
      <a:lvl9pPr marL="1828800" algn="l" rtl="0" fontAlgn="base">
        <a:lnSpc>
          <a:spcPct val="90000"/>
        </a:lnSpc>
        <a:spcBef>
          <a:spcPct val="0"/>
        </a:spcBef>
        <a:spcAft>
          <a:spcPct val="0"/>
        </a:spcAft>
        <a:defRPr sz="4400">
          <a:solidFill>
            <a:schemeClr val="tx1"/>
          </a:solidFill>
          <a:latin typeface="Calibri Light"/>
          <a:ea typeface="宋体"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A969-18F5-44CB-9BBB-87439D78ADA1}" type="datetimeFigureOut">
              <a:rPr lang="zh-CN" altLang="en-US" smtClean="0"/>
              <a:pPr/>
              <a:t>2015/3/20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73158-B178-476D-86B6-506CF0570C22}" type="slidenum">
              <a:rPr lang="zh-CN" altLang="en-US" smtClean="0"/>
              <a:pPr/>
              <a:t>‹#›</a:t>
            </a:fld>
            <a:endParaRPr lang="zh-CN" altLang="en-US"/>
          </a:p>
        </p:txBody>
      </p:sp>
      <p:pic>
        <p:nvPicPr>
          <p:cNvPr id="7" name="Picture 4" descr="C:\Users\Administrator\Desktop\3.jpg"/>
          <p:cNvPicPr>
            <a:picLocks noChangeAspect="1" noChangeArrowheads="1"/>
          </p:cNvPicPr>
          <p:nvPr userDrawn="1"/>
        </p:nvPicPr>
        <p:blipFill>
          <a:blip r:embed="rId13" cstate="print"/>
          <a:srcRect/>
          <a:stretch>
            <a:fillRect/>
          </a:stretch>
        </p:blipFill>
        <p:spPr bwMode="auto">
          <a:xfrm>
            <a:off x="-1" y="0"/>
            <a:ext cx="12192001" cy="6858000"/>
          </a:xfrm>
          <a:prstGeom prst="rect">
            <a:avLst/>
          </a:prstGeom>
          <a:noFill/>
        </p:spPr>
      </p:pic>
    </p:spTree>
    <p:extLst>
      <p:ext uri="{BB962C8B-B14F-4D97-AF65-F5344CB8AC3E}">
        <p14:creationId xmlns:p14="http://schemas.microsoft.com/office/powerpoint/2010/main" xmlns="" val="2125929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chinajijinbao.com/" TargetMode="External"/><Relationship Id="rId2" Type="http://schemas.openxmlformats.org/officeDocument/2006/relationships/hyperlink" Target="http://www.hongfuzaixian.com/" TargetMode="External"/><Relationship Id="rId1" Type="http://schemas.openxmlformats.org/officeDocument/2006/relationships/slideLayout" Target="../slideLayouts/slideLayout7.xml"/><Relationship Id="rId4" Type="http://schemas.openxmlformats.org/officeDocument/2006/relationships/hyperlink" Target="http://www.huishangsuo.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www.zhongrongcaifu.com/" TargetMode="External"/><Relationship Id="rId3" Type="http://schemas.openxmlformats.org/officeDocument/2006/relationships/image" Target="../media/image43.png"/><Relationship Id="rId7" Type="http://schemas.openxmlformats.org/officeDocument/2006/relationships/hyperlink" Target="http://www.diandiantou.cn/"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www.jiuxindai.com/" TargetMode="External"/><Relationship Id="rId11" Type="http://schemas.openxmlformats.org/officeDocument/2006/relationships/hyperlink" Target="http://www.yxp2p.com/" TargetMode="External"/><Relationship Id="rId5" Type="http://schemas.openxmlformats.org/officeDocument/2006/relationships/image" Target="../media/image45.png"/><Relationship Id="rId10" Type="http://schemas.openxmlformats.org/officeDocument/2006/relationships/hyperlink" Target="http://www.xinachina.com/" TargetMode="External"/><Relationship Id="rId4" Type="http://schemas.openxmlformats.org/officeDocument/2006/relationships/image" Target="../media/image44.png"/><Relationship Id="rId9" Type="http://schemas.openxmlformats.org/officeDocument/2006/relationships/hyperlink" Target="http://www.huladai.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4C2E">
            <a:alpha val="96077"/>
          </a:srgbClr>
        </a:solidFill>
        <a:effectLst/>
      </p:bgPr>
    </p:bg>
    <p:spTree>
      <p:nvGrpSpPr>
        <p:cNvPr id="1" name=""/>
        <p:cNvGrpSpPr/>
        <p:nvPr/>
      </p:nvGrpSpPr>
      <p:grpSpPr>
        <a:xfrm>
          <a:off x="0" y="0"/>
          <a:ext cx="0" cy="0"/>
          <a:chOff x="0" y="0"/>
          <a:chExt cx="0" cy="0"/>
        </a:xfrm>
      </p:grpSpPr>
      <p:cxnSp>
        <p:nvCxnSpPr>
          <p:cNvPr id="18" name="直接连接符 17"/>
          <p:cNvCxnSpPr/>
          <p:nvPr/>
        </p:nvCxnSpPr>
        <p:spPr>
          <a:xfrm>
            <a:off x="4776788" y="4632325"/>
            <a:ext cx="2622550" cy="0"/>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28367" y="3701561"/>
            <a:ext cx="7306407" cy="729762"/>
          </a:xfrm>
          <a:prstGeom prst="rect">
            <a:avLst/>
          </a:prstGeom>
          <a:noFill/>
        </p:spPr>
        <p:txBody>
          <a:bodyPr wrap="square" rtlCol="0">
            <a:spAutoFit/>
          </a:bodyPr>
          <a:lstStyle/>
          <a:p>
            <a:r>
              <a:rPr lang="zh-CN" altLang="en-US" sz="4000" dirty="0" smtClean="0">
                <a:solidFill>
                  <a:schemeClr val="bg1"/>
                </a:solidFill>
                <a:latin typeface="微软雅黑" pitchFamily="34" charset="-122"/>
                <a:ea typeface="微软雅黑" pitchFamily="34" charset="-122"/>
              </a:rPr>
              <a:t>建站考察团队北京分队工作汇报</a:t>
            </a:r>
            <a:endParaRPr lang="zh-CN" altLang="en-US" sz="4000" dirty="0">
              <a:solidFill>
                <a:schemeClr val="bg1"/>
              </a:solidFill>
              <a:latin typeface="微软雅黑" pitchFamily="34" charset="-122"/>
              <a:ea typeface="微软雅黑" pitchFamily="34" charset="-122"/>
            </a:endParaRPr>
          </a:p>
        </p:txBody>
      </p:sp>
    </p:spTree>
  </p:cSld>
  <p:clrMapOvr>
    <a:masterClrMapping/>
  </p:clrMapOvr>
  <p:transition spd="slow" advClick="0" advTm="0">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2050" name="Picture 2"/>
          <p:cNvPicPr>
            <a:picLocks noChangeAspect="1" noChangeArrowheads="1"/>
          </p:cNvPicPr>
          <p:nvPr/>
        </p:nvPicPr>
        <p:blipFill>
          <a:blip r:embed="rId2" cstate="print"/>
          <a:srcRect/>
          <a:stretch>
            <a:fillRect/>
          </a:stretch>
        </p:blipFill>
        <p:spPr bwMode="auto">
          <a:xfrm>
            <a:off x="1" y="942685"/>
            <a:ext cx="6466114" cy="1983684"/>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466115" y="910416"/>
            <a:ext cx="5887400" cy="3521625"/>
          </a:xfrm>
          <a:prstGeom prst="rect">
            <a:avLst/>
          </a:prstGeom>
          <a:noFill/>
          <a:ln w="9525">
            <a:noFill/>
            <a:miter lim="800000"/>
            <a:headEnd/>
            <a:tailEnd/>
          </a:ln>
        </p:spPr>
      </p:pic>
      <p:sp>
        <p:nvSpPr>
          <p:cNvPr id="14" name="TextBox 13"/>
          <p:cNvSpPr txBox="1"/>
          <p:nvPr/>
        </p:nvSpPr>
        <p:spPr>
          <a:xfrm>
            <a:off x="1082351" y="3564294"/>
            <a:ext cx="3666931" cy="923330"/>
          </a:xfrm>
          <a:prstGeom prst="rect">
            <a:avLst/>
          </a:prstGeom>
          <a:noFill/>
        </p:spPr>
        <p:txBody>
          <a:bodyPr wrap="square" rtlCol="0">
            <a:spAutoFit/>
          </a:bodyPr>
          <a:lstStyle/>
          <a:p>
            <a:r>
              <a:rPr lang="zh-CN" altLang="en-US" b="1" dirty="0" smtClean="0">
                <a:solidFill>
                  <a:schemeClr val="accent2">
                    <a:lumMod val="75000"/>
                  </a:schemeClr>
                </a:solidFill>
              </a:rPr>
              <a:t>帝友模板自带的新标预估也是其优势之一，切发标时都可以设置奖息奖励！</a:t>
            </a:r>
            <a:endParaRPr lang="zh-CN" altLang="en-US" b="1" dirty="0">
              <a:solidFill>
                <a:schemeClr val="accent2">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3074" name="Picture 2"/>
          <p:cNvPicPr>
            <a:picLocks noChangeAspect="1" noChangeArrowheads="1"/>
          </p:cNvPicPr>
          <p:nvPr/>
        </p:nvPicPr>
        <p:blipFill>
          <a:blip r:embed="rId2" cstate="print"/>
          <a:srcRect/>
          <a:stretch>
            <a:fillRect/>
          </a:stretch>
        </p:blipFill>
        <p:spPr bwMode="auto">
          <a:xfrm>
            <a:off x="66675" y="1200150"/>
            <a:ext cx="8263109" cy="3054609"/>
          </a:xfrm>
          <a:prstGeom prst="rect">
            <a:avLst/>
          </a:prstGeom>
          <a:noFill/>
          <a:ln w="9525">
            <a:noFill/>
            <a:miter lim="800000"/>
            <a:headEnd/>
            <a:tailEnd/>
          </a:ln>
        </p:spPr>
      </p:pic>
      <p:sp>
        <p:nvSpPr>
          <p:cNvPr id="12" name="TextBox 11"/>
          <p:cNvSpPr txBox="1"/>
          <p:nvPr/>
        </p:nvSpPr>
        <p:spPr>
          <a:xfrm>
            <a:off x="9041363" y="1576873"/>
            <a:ext cx="2771192" cy="923330"/>
          </a:xfrm>
          <a:prstGeom prst="rect">
            <a:avLst/>
          </a:prstGeom>
          <a:noFill/>
        </p:spPr>
        <p:txBody>
          <a:bodyPr wrap="square" rtlCol="0">
            <a:spAutoFit/>
          </a:bodyPr>
          <a:lstStyle/>
          <a:p>
            <a:r>
              <a:rPr lang="zh-CN" altLang="en-US" b="1" dirty="0" smtClean="0">
                <a:solidFill>
                  <a:schemeClr val="accent2">
                    <a:lumMod val="75000"/>
                  </a:schemeClr>
                </a:solidFill>
              </a:rPr>
              <a:t>帝友自带的推广管理系统较之我们平台现有的要完善很多。</a:t>
            </a:r>
            <a:endParaRPr lang="zh-CN" altLang="en-US" b="1" dirty="0">
              <a:solidFill>
                <a:schemeClr val="accent2">
                  <a:lumMod val="75000"/>
                </a:schemeClr>
              </a:solidFill>
            </a:endParaRPr>
          </a:p>
        </p:txBody>
      </p:sp>
      <p:pic>
        <p:nvPicPr>
          <p:cNvPr id="3075" name="Picture 3"/>
          <p:cNvPicPr>
            <a:picLocks noChangeAspect="1" noChangeArrowheads="1"/>
          </p:cNvPicPr>
          <p:nvPr/>
        </p:nvPicPr>
        <p:blipFill>
          <a:blip r:embed="rId3" cstate="print"/>
          <a:srcRect/>
          <a:stretch>
            <a:fillRect/>
          </a:stretch>
        </p:blipFill>
        <p:spPr bwMode="auto">
          <a:xfrm>
            <a:off x="4292082" y="2790877"/>
            <a:ext cx="7899918" cy="3275576"/>
          </a:xfrm>
          <a:prstGeom prst="rect">
            <a:avLst/>
          </a:prstGeom>
          <a:noFill/>
          <a:ln w="9525">
            <a:noFill/>
            <a:miter lim="800000"/>
            <a:headEnd/>
            <a:tailEnd/>
          </a:ln>
        </p:spPr>
      </p:pic>
      <p:sp>
        <p:nvSpPr>
          <p:cNvPr id="15" name="TextBox 14"/>
          <p:cNvSpPr txBox="1"/>
          <p:nvPr/>
        </p:nvSpPr>
        <p:spPr>
          <a:xfrm>
            <a:off x="335902" y="4469363"/>
            <a:ext cx="3452327" cy="923330"/>
          </a:xfrm>
          <a:prstGeom prst="rect">
            <a:avLst/>
          </a:prstGeom>
          <a:noFill/>
        </p:spPr>
        <p:txBody>
          <a:bodyPr wrap="square" rtlCol="0">
            <a:spAutoFit/>
          </a:bodyPr>
          <a:lstStyle/>
          <a:p>
            <a:r>
              <a:rPr lang="zh-CN" altLang="en-US" b="1" dirty="0" smtClean="0">
                <a:solidFill>
                  <a:schemeClr val="accent2">
                    <a:lumMod val="75000"/>
                  </a:schemeClr>
                </a:solidFill>
              </a:rPr>
              <a:t>帝友的最大优势在于其灵活性，很多前端与后台的参数都可以自由配置。</a:t>
            </a:r>
            <a:endParaRPr lang="zh-CN" altLang="en-US" b="1" dirty="0">
              <a:solidFill>
                <a:schemeClr val="accent2">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41176" y="1362269"/>
            <a:ext cx="3069772" cy="369332"/>
          </a:xfrm>
          <a:prstGeom prst="rect">
            <a:avLst/>
          </a:prstGeom>
          <a:noFill/>
        </p:spPr>
        <p:txBody>
          <a:bodyPr wrap="square" rtlCol="0">
            <a:spAutoFit/>
          </a:bodyPr>
          <a:lstStyle/>
          <a:p>
            <a:r>
              <a:rPr lang="zh-CN" altLang="en-US" b="1" dirty="0" smtClean="0">
                <a:solidFill>
                  <a:schemeClr val="accent6">
                    <a:lumMod val="75000"/>
                  </a:schemeClr>
                </a:solidFill>
              </a:rPr>
              <a:t>三、绿麻雀</a:t>
            </a:r>
            <a:r>
              <a:rPr lang="en-US" altLang="zh-CN" b="1" dirty="0" smtClean="0">
                <a:solidFill>
                  <a:schemeClr val="accent6">
                    <a:lumMod val="75000"/>
                  </a:schemeClr>
                </a:solidFill>
              </a:rPr>
              <a:t>P2P</a:t>
            </a:r>
            <a:r>
              <a:rPr lang="zh-CN" altLang="en-US" b="1" dirty="0" smtClean="0">
                <a:solidFill>
                  <a:schemeClr val="accent6">
                    <a:lumMod val="75000"/>
                  </a:schemeClr>
                </a:solidFill>
              </a:rPr>
              <a:t>借贷系统</a:t>
            </a:r>
            <a:endParaRPr lang="en-US" altLang="zh-CN" b="1" dirty="0" smtClean="0">
              <a:solidFill>
                <a:schemeClr val="accent6">
                  <a:lumMod val="75000"/>
                </a:schemeClr>
              </a:solidFill>
            </a:endParaRPr>
          </a:p>
        </p:txBody>
      </p:sp>
      <p:sp>
        <p:nvSpPr>
          <p:cNvPr id="9" name="TextBox 8"/>
          <p:cNvSpPr txBox="1"/>
          <p:nvPr/>
        </p:nvSpPr>
        <p:spPr>
          <a:xfrm>
            <a:off x="1054359" y="2202024"/>
            <a:ext cx="4273421" cy="2031325"/>
          </a:xfrm>
          <a:prstGeom prst="rect">
            <a:avLst/>
          </a:prstGeom>
          <a:noFill/>
        </p:spPr>
        <p:txBody>
          <a:bodyPr wrap="square" rtlCol="0">
            <a:spAutoFit/>
          </a:bodyPr>
          <a:lstStyle/>
          <a:p>
            <a:r>
              <a:rPr lang="zh-CN" altLang="en-US" b="1" dirty="0" smtClean="0">
                <a:solidFill>
                  <a:schemeClr val="accent6">
                    <a:lumMod val="50000"/>
                  </a:schemeClr>
                </a:solidFill>
              </a:rPr>
              <a:t>绿麻雀系统是绿麻雀（北京）科技有限公司自主研发的一款针对</a:t>
            </a:r>
            <a:r>
              <a:rPr lang="en-US" altLang="zh-CN" b="1" dirty="0" smtClean="0">
                <a:solidFill>
                  <a:schemeClr val="accent6">
                    <a:lumMod val="50000"/>
                  </a:schemeClr>
                </a:solidFill>
              </a:rPr>
              <a:t>p2p</a:t>
            </a:r>
            <a:r>
              <a:rPr lang="zh-CN" altLang="en-US" b="1" dirty="0" smtClean="0">
                <a:solidFill>
                  <a:schemeClr val="accent6">
                    <a:lumMod val="50000"/>
                  </a:schemeClr>
                </a:solidFill>
              </a:rPr>
              <a:t>网络借贷的一款建站系统，拥有国家版权局颁发的版权登记证。公司注册资金</a:t>
            </a:r>
            <a:r>
              <a:rPr lang="en-US" altLang="zh-CN" b="1" dirty="0" smtClean="0">
                <a:solidFill>
                  <a:schemeClr val="accent5">
                    <a:lumMod val="75000"/>
                  </a:schemeClr>
                </a:solidFill>
              </a:rPr>
              <a:t>1999</a:t>
            </a:r>
            <a:r>
              <a:rPr lang="zh-CN" altLang="en-US" b="1" dirty="0" smtClean="0">
                <a:solidFill>
                  <a:schemeClr val="accent5">
                    <a:lumMod val="75000"/>
                  </a:schemeClr>
                </a:solidFill>
              </a:rPr>
              <a:t>万元</a:t>
            </a:r>
            <a:r>
              <a:rPr lang="zh-CN" altLang="en-US" b="1" dirty="0" smtClean="0">
                <a:solidFill>
                  <a:schemeClr val="accent6">
                    <a:lumMod val="50000"/>
                  </a:schemeClr>
                </a:solidFill>
              </a:rPr>
              <a:t>，拥有员工</a:t>
            </a:r>
            <a:r>
              <a:rPr lang="en-US" altLang="zh-CN" b="1" dirty="0" smtClean="0">
                <a:solidFill>
                  <a:schemeClr val="accent5">
                    <a:lumMod val="75000"/>
                  </a:schemeClr>
                </a:solidFill>
              </a:rPr>
              <a:t>150</a:t>
            </a:r>
            <a:r>
              <a:rPr lang="zh-CN" altLang="en-US" b="1" dirty="0" smtClean="0">
                <a:solidFill>
                  <a:schemeClr val="accent5">
                    <a:lumMod val="75000"/>
                  </a:schemeClr>
                </a:solidFill>
              </a:rPr>
              <a:t>人左右</a:t>
            </a:r>
            <a:r>
              <a:rPr lang="zh-CN" altLang="en-US" b="1" dirty="0" smtClean="0">
                <a:solidFill>
                  <a:schemeClr val="accent6">
                    <a:lumMod val="50000"/>
                  </a:schemeClr>
                </a:solidFill>
              </a:rPr>
              <a:t>，其中</a:t>
            </a:r>
            <a:r>
              <a:rPr lang="en-US" altLang="zh-CN" b="1" dirty="0" smtClean="0">
                <a:solidFill>
                  <a:schemeClr val="accent6">
                    <a:lumMod val="50000"/>
                  </a:schemeClr>
                </a:solidFill>
              </a:rPr>
              <a:t>IT</a:t>
            </a:r>
            <a:r>
              <a:rPr lang="zh-CN" altLang="en-US" b="1" dirty="0" smtClean="0">
                <a:solidFill>
                  <a:schemeClr val="accent6">
                    <a:lumMod val="50000"/>
                  </a:schemeClr>
                </a:solidFill>
              </a:rPr>
              <a:t>技术人员</a:t>
            </a:r>
            <a:r>
              <a:rPr lang="en-US" altLang="zh-CN" b="1" dirty="0" smtClean="0">
                <a:solidFill>
                  <a:schemeClr val="accent5">
                    <a:lumMod val="75000"/>
                  </a:schemeClr>
                </a:solidFill>
              </a:rPr>
              <a:t>90</a:t>
            </a:r>
            <a:r>
              <a:rPr lang="zh-CN" altLang="en-US" b="1" dirty="0" smtClean="0">
                <a:solidFill>
                  <a:schemeClr val="accent5">
                    <a:lumMod val="75000"/>
                  </a:schemeClr>
                </a:solidFill>
              </a:rPr>
              <a:t>人左右</a:t>
            </a:r>
            <a:r>
              <a:rPr lang="zh-CN" altLang="en-US" b="1" dirty="0" smtClean="0">
                <a:solidFill>
                  <a:schemeClr val="accent6">
                    <a:lumMod val="50000"/>
                  </a:schemeClr>
                </a:solidFill>
              </a:rPr>
              <a:t>，在山东菏泽、上海浦东等地都有分公司。</a:t>
            </a:r>
            <a:endParaRPr lang="zh-CN" altLang="en-US" b="1" dirty="0">
              <a:solidFill>
                <a:schemeClr val="accent6">
                  <a:lumMod val="50000"/>
                </a:schemeClr>
              </a:solidFill>
            </a:endParaRPr>
          </a:p>
        </p:txBody>
      </p:sp>
      <p:pic>
        <p:nvPicPr>
          <p:cNvPr id="13" name="图片 12" descr="IMG_20150316_093247.jpg"/>
          <p:cNvPicPr>
            <a:picLocks noChangeAspect="1"/>
          </p:cNvPicPr>
          <p:nvPr/>
        </p:nvPicPr>
        <p:blipFill>
          <a:blip r:embed="rId2" cstate="print"/>
          <a:stretch>
            <a:fillRect/>
          </a:stretch>
        </p:blipFill>
        <p:spPr>
          <a:xfrm>
            <a:off x="5307741" y="121298"/>
            <a:ext cx="2628891" cy="3545633"/>
          </a:xfrm>
          <a:prstGeom prst="rect">
            <a:avLst/>
          </a:prstGeom>
        </p:spPr>
      </p:pic>
      <p:pic>
        <p:nvPicPr>
          <p:cNvPr id="14" name="图片 13" descr="IMG_20150316_113845.jpg"/>
          <p:cNvPicPr>
            <a:picLocks noChangeAspect="1"/>
          </p:cNvPicPr>
          <p:nvPr/>
        </p:nvPicPr>
        <p:blipFill>
          <a:blip r:embed="rId3" cstate="print"/>
          <a:stretch>
            <a:fillRect/>
          </a:stretch>
        </p:blipFill>
        <p:spPr>
          <a:xfrm>
            <a:off x="8265545" y="149290"/>
            <a:ext cx="2595288" cy="3500311"/>
          </a:xfrm>
          <a:prstGeom prst="rect">
            <a:avLst/>
          </a:prstGeom>
        </p:spPr>
      </p:pic>
      <p:pic>
        <p:nvPicPr>
          <p:cNvPr id="15" name="图片 14" descr="IMG_20150316_113822.jpg"/>
          <p:cNvPicPr>
            <a:picLocks noChangeAspect="1"/>
          </p:cNvPicPr>
          <p:nvPr/>
        </p:nvPicPr>
        <p:blipFill>
          <a:blip r:embed="rId4" cstate="print"/>
          <a:stretch>
            <a:fillRect/>
          </a:stretch>
        </p:blipFill>
        <p:spPr>
          <a:xfrm>
            <a:off x="6744655" y="2090056"/>
            <a:ext cx="2926371" cy="3946849"/>
          </a:xfrm>
          <a:prstGeom prst="rect">
            <a:avLst/>
          </a:prstGeom>
        </p:spPr>
      </p:pic>
      <p:sp>
        <p:nvSpPr>
          <p:cNvPr id="16" name="TextBox 15"/>
          <p:cNvSpPr txBox="1"/>
          <p:nvPr/>
        </p:nvSpPr>
        <p:spPr>
          <a:xfrm>
            <a:off x="5756989" y="3965511"/>
            <a:ext cx="363894" cy="1754326"/>
          </a:xfrm>
          <a:prstGeom prst="rect">
            <a:avLst/>
          </a:prstGeom>
          <a:noFill/>
        </p:spPr>
        <p:txBody>
          <a:bodyPr wrap="square" rtlCol="0">
            <a:spAutoFit/>
          </a:bodyPr>
          <a:lstStyle/>
          <a:p>
            <a:r>
              <a:rPr lang="zh-CN" altLang="en-US" sz="1200" dirty="0" smtClean="0">
                <a:solidFill>
                  <a:schemeClr val="accent1">
                    <a:lumMod val="75000"/>
                  </a:schemeClr>
                </a:solidFill>
              </a:rPr>
              <a:t>绿麻雀办公场所实拍</a:t>
            </a:r>
            <a:endParaRPr lang="en-US" altLang="zh-CN" sz="1200" dirty="0" smtClean="0">
              <a:solidFill>
                <a:schemeClr val="accent1">
                  <a:lumMod val="75000"/>
                </a:schemeClr>
              </a:solidFill>
            </a:endParaRPr>
          </a:p>
        </p:txBody>
      </p:sp>
      <p:sp>
        <p:nvSpPr>
          <p:cNvPr id="17" name="TextBox 16"/>
          <p:cNvSpPr txBox="1"/>
          <p:nvPr/>
        </p:nvSpPr>
        <p:spPr>
          <a:xfrm>
            <a:off x="9927771" y="3853543"/>
            <a:ext cx="2006082" cy="1938992"/>
          </a:xfrm>
          <a:prstGeom prst="rect">
            <a:avLst/>
          </a:prstGeom>
          <a:noFill/>
        </p:spPr>
        <p:txBody>
          <a:bodyPr wrap="square" rtlCol="0">
            <a:spAutoFit/>
          </a:bodyPr>
          <a:lstStyle/>
          <a:p>
            <a:r>
              <a:rPr lang="zh-CN" altLang="en-US" sz="1500" dirty="0" smtClean="0"/>
              <a:t>备注：</a:t>
            </a:r>
            <a:endParaRPr lang="en-US" altLang="zh-CN" sz="1500" dirty="0" smtClean="0"/>
          </a:p>
          <a:p>
            <a:r>
              <a:rPr lang="zh-CN" altLang="en-US" sz="1500" dirty="0" smtClean="0"/>
              <a:t>      绿麻雀办公场所很简陋，人员素质与水平不高，与之谈话时都能给说出客户的商业信息，技术人员对我们所提出的问题都不是很理解</a:t>
            </a:r>
            <a:endParaRPr lang="en-US" altLang="zh-CN" sz="1500" dirty="0" smtClean="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6146" name="Picture 2"/>
          <p:cNvPicPr>
            <a:picLocks noChangeAspect="1" noChangeArrowheads="1"/>
          </p:cNvPicPr>
          <p:nvPr/>
        </p:nvPicPr>
        <p:blipFill>
          <a:blip r:embed="rId2" cstate="print"/>
          <a:srcRect/>
          <a:stretch>
            <a:fillRect/>
          </a:stretch>
        </p:blipFill>
        <p:spPr bwMode="auto">
          <a:xfrm>
            <a:off x="290124" y="1075742"/>
            <a:ext cx="1590675" cy="20193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898909" y="1065374"/>
            <a:ext cx="4324609" cy="4047801"/>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6624540" y="0"/>
            <a:ext cx="5393288" cy="3281701"/>
          </a:xfrm>
          <a:prstGeom prst="rect">
            <a:avLst/>
          </a:prstGeom>
          <a:noFill/>
          <a:ln w="9525">
            <a:noFill/>
            <a:miter lim="800000"/>
            <a:headEnd/>
            <a:tailEnd/>
          </a:ln>
        </p:spPr>
      </p:pic>
      <p:sp>
        <p:nvSpPr>
          <p:cNvPr id="18" name="TextBox 17"/>
          <p:cNvSpPr txBox="1"/>
          <p:nvPr/>
        </p:nvSpPr>
        <p:spPr>
          <a:xfrm>
            <a:off x="6671388" y="3545633"/>
            <a:ext cx="4870579" cy="1200329"/>
          </a:xfrm>
          <a:prstGeom prst="rect">
            <a:avLst/>
          </a:prstGeom>
          <a:noFill/>
        </p:spPr>
        <p:txBody>
          <a:bodyPr wrap="square" rtlCol="0">
            <a:spAutoFit/>
          </a:bodyPr>
          <a:lstStyle/>
          <a:p>
            <a:r>
              <a:rPr lang="zh-CN" altLang="en-US" b="1" dirty="0" smtClean="0">
                <a:solidFill>
                  <a:schemeClr val="accent4">
                    <a:lumMod val="75000"/>
                  </a:schemeClr>
                </a:solidFill>
              </a:rPr>
              <a:t>绿麻雀的优势在于，他是打包了</a:t>
            </a:r>
            <a:r>
              <a:rPr lang="en-US" altLang="zh-CN" b="1" dirty="0" smtClean="0">
                <a:solidFill>
                  <a:schemeClr val="accent4">
                    <a:lumMod val="75000"/>
                  </a:schemeClr>
                </a:solidFill>
              </a:rPr>
              <a:t>P2C</a:t>
            </a:r>
            <a:r>
              <a:rPr lang="zh-CN" altLang="en-US" b="1" dirty="0" smtClean="0">
                <a:solidFill>
                  <a:schemeClr val="accent4">
                    <a:lumMod val="75000"/>
                  </a:schemeClr>
                </a:solidFill>
              </a:rPr>
              <a:t>、</a:t>
            </a:r>
            <a:r>
              <a:rPr lang="en-US" altLang="zh-CN" b="1" dirty="0" smtClean="0">
                <a:solidFill>
                  <a:schemeClr val="accent4">
                    <a:lumMod val="75000"/>
                  </a:schemeClr>
                </a:solidFill>
              </a:rPr>
              <a:t>P2P</a:t>
            </a:r>
            <a:r>
              <a:rPr lang="zh-CN" altLang="en-US" b="1" dirty="0" smtClean="0">
                <a:solidFill>
                  <a:schemeClr val="accent4">
                    <a:lumMod val="75000"/>
                  </a:schemeClr>
                </a:solidFill>
              </a:rPr>
              <a:t>以及理财产品在一起的模板，而且价格比较便宜。不过他只有</a:t>
            </a:r>
            <a:r>
              <a:rPr lang="en-US" altLang="zh-CN" b="1" dirty="0" smtClean="0">
                <a:solidFill>
                  <a:schemeClr val="accent4">
                    <a:lumMod val="75000"/>
                  </a:schemeClr>
                </a:solidFill>
              </a:rPr>
              <a:t>PHP</a:t>
            </a:r>
            <a:r>
              <a:rPr lang="zh-CN" altLang="en-US" b="1" dirty="0" smtClean="0">
                <a:solidFill>
                  <a:schemeClr val="accent4">
                    <a:lumMod val="75000"/>
                  </a:schemeClr>
                </a:solidFill>
              </a:rPr>
              <a:t>版本的，而且模式化太严重，不愿意去做定制开发。</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7170" name="Picture 2"/>
          <p:cNvPicPr>
            <a:picLocks noChangeAspect="1" noChangeArrowheads="1"/>
          </p:cNvPicPr>
          <p:nvPr/>
        </p:nvPicPr>
        <p:blipFill>
          <a:blip r:embed="rId2" cstate="print"/>
          <a:srcRect/>
          <a:stretch>
            <a:fillRect/>
          </a:stretch>
        </p:blipFill>
        <p:spPr bwMode="auto">
          <a:xfrm>
            <a:off x="734008" y="1004272"/>
            <a:ext cx="1524000" cy="475615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531576" y="895739"/>
            <a:ext cx="1231900" cy="5029200"/>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3872463" y="881743"/>
            <a:ext cx="1498600" cy="4572000"/>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5483678" y="831915"/>
            <a:ext cx="1485900" cy="4578350"/>
          </a:xfrm>
          <a:prstGeom prst="rect">
            <a:avLst/>
          </a:prstGeom>
          <a:noFill/>
          <a:ln w="9525">
            <a:noFill/>
            <a:miter lim="800000"/>
            <a:headEnd/>
            <a:tailEnd/>
          </a:ln>
        </p:spPr>
      </p:pic>
      <p:sp>
        <p:nvSpPr>
          <p:cNvPr id="19" name="TextBox 18"/>
          <p:cNvSpPr txBox="1"/>
          <p:nvPr/>
        </p:nvSpPr>
        <p:spPr>
          <a:xfrm>
            <a:off x="9685176" y="1511559"/>
            <a:ext cx="2258008" cy="2585323"/>
          </a:xfrm>
          <a:prstGeom prst="rect">
            <a:avLst/>
          </a:prstGeom>
          <a:noFill/>
        </p:spPr>
        <p:txBody>
          <a:bodyPr wrap="square" rtlCol="0">
            <a:spAutoFit/>
          </a:bodyPr>
          <a:lstStyle/>
          <a:p>
            <a:r>
              <a:rPr lang="zh-CN" altLang="en-US" b="1" dirty="0" smtClean="0">
                <a:solidFill>
                  <a:schemeClr val="accent4">
                    <a:lumMod val="75000"/>
                  </a:schemeClr>
                </a:solidFill>
              </a:rPr>
              <a:t>其后台功能几乎与我们网站一致，只不过多了一个提成管理，试对业务员的管理更加便捷，报表格式与项目，跟我们现存的板式相似。也仅仅是比我们多了一些零零散散的统计数据。</a:t>
            </a:r>
            <a:endParaRPr lang="zh-CN" altLang="en-US" b="1" dirty="0">
              <a:solidFill>
                <a:schemeClr val="accent4">
                  <a:lumMod val="75000"/>
                </a:schemeClr>
              </a:solidFill>
            </a:endParaRPr>
          </a:p>
        </p:txBody>
      </p:sp>
      <p:pic>
        <p:nvPicPr>
          <p:cNvPr id="7174" name="Picture 6"/>
          <p:cNvPicPr>
            <a:picLocks noChangeAspect="1" noChangeArrowheads="1"/>
          </p:cNvPicPr>
          <p:nvPr/>
        </p:nvPicPr>
        <p:blipFill>
          <a:blip r:embed="rId6" cstate="print"/>
          <a:srcRect/>
          <a:stretch>
            <a:fillRect/>
          </a:stretch>
        </p:blipFill>
        <p:spPr bwMode="auto">
          <a:xfrm>
            <a:off x="6992226" y="723609"/>
            <a:ext cx="1522459" cy="4632162"/>
          </a:xfrm>
          <a:prstGeom prst="rect">
            <a:avLst/>
          </a:prstGeom>
          <a:noFill/>
          <a:ln w="9525">
            <a:noFill/>
            <a:miter lim="800000"/>
            <a:headEnd/>
            <a:tailEnd/>
          </a:ln>
        </p:spPr>
      </p:pic>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41176" y="1362269"/>
            <a:ext cx="3069772" cy="369332"/>
          </a:xfrm>
          <a:prstGeom prst="rect">
            <a:avLst/>
          </a:prstGeom>
          <a:noFill/>
        </p:spPr>
        <p:txBody>
          <a:bodyPr wrap="square" rtlCol="0">
            <a:spAutoFit/>
          </a:bodyPr>
          <a:lstStyle/>
          <a:p>
            <a:r>
              <a:rPr lang="zh-CN" altLang="en-US" b="1" dirty="0" smtClean="0">
                <a:solidFill>
                  <a:schemeClr val="accent6">
                    <a:lumMod val="75000"/>
                  </a:schemeClr>
                </a:solidFill>
              </a:rPr>
              <a:t>四、无忧科技</a:t>
            </a:r>
            <a:r>
              <a:rPr lang="en-US" altLang="zh-CN" b="1" dirty="0" smtClean="0">
                <a:solidFill>
                  <a:schemeClr val="accent6">
                    <a:lumMod val="75000"/>
                  </a:schemeClr>
                </a:solidFill>
              </a:rPr>
              <a:t>P2P</a:t>
            </a:r>
            <a:r>
              <a:rPr lang="zh-CN" altLang="en-US" b="1" dirty="0" smtClean="0">
                <a:solidFill>
                  <a:schemeClr val="accent6">
                    <a:lumMod val="75000"/>
                  </a:schemeClr>
                </a:solidFill>
              </a:rPr>
              <a:t>借贷系统</a:t>
            </a:r>
            <a:endParaRPr lang="en-US" altLang="zh-CN" b="1" dirty="0" smtClean="0">
              <a:solidFill>
                <a:schemeClr val="accent6">
                  <a:lumMod val="75000"/>
                </a:schemeClr>
              </a:solidFill>
            </a:endParaRPr>
          </a:p>
        </p:txBody>
      </p:sp>
      <p:sp>
        <p:nvSpPr>
          <p:cNvPr id="9" name="TextBox 8"/>
          <p:cNvSpPr txBox="1"/>
          <p:nvPr/>
        </p:nvSpPr>
        <p:spPr>
          <a:xfrm>
            <a:off x="4021494" y="121298"/>
            <a:ext cx="7809723" cy="2853089"/>
          </a:xfrm>
          <a:prstGeom prst="rect">
            <a:avLst/>
          </a:prstGeom>
          <a:noFill/>
        </p:spPr>
        <p:txBody>
          <a:bodyPr wrap="square" rtlCol="0">
            <a:spAutoFit/>
          </a:bodyPr>
          <a:lstStyle/>
          <a:p>
            <a:pPr>
              <a:lnSpc>
                <a:spcPct val="130000"/>
              </a:lnSpc>
            </a:pPr>
            <a:r>
              <a:rPr lang="zh-CN" altLang="en-US" sz="1500" dirty="0" smtClean="0">
                <a:solidFill>
                  <a:srgbClr val="4D4D4D"/>
                </a:solidFill>
                <a:latin typeface="微软雅黑" pitchFamily="34" charset="-122"/>
                <a:ea typeface="微软雅黑" pitchFamily="34" charset="-122"/>
              </a:rPr>
              <a:t>      </a:t>
            </a:r>
            <a:r>
              <a:rPr lang="zh-CN" altLang="en-US" sz="1500" b="1" dirty="0" smtClean="0">
                <a:solidFill>
                  <a:schemeClr val="accent5">
                    <a:lumMod val="75000"/>
                  </a:schemeClr>
                </a:solidFill>
                <a:latin typeface="微软雅黑" pitchFamily="34" charset="-122"/>
                <a:ea typeface="微软雅黑" pitchFamily="34" charset="-122"/>
              </a:rPr>
              <a:t>北京网信无忧信息技术有限公司创立于</a:t>
            </a:r>
            <a:r>
              <a:rPr lang="en-US" altLang="zh-CN" sz="1500" b="1" dirty="0" smtClean="0">
                <a:solidFill>
                  <a:schemeClr val="accent5">
                    <a:lumMod val="75000"/>
                  </a:schemeClr>
                </a:solidFill>
                <a:latin typeface="微软雅黑" pitchFamily="34" charset="-122"/>
                <a:ea typeface="微软雅黑" pitchFamily="34" charset="-122"/>
              </a:rPr>
              <a:t>2008</a:t>
            </a:r>
            <a:r>
              <a:rPr lang="zh-CN" altLang="en-US" sz="1500" b="1" dirty="0" smtClean="0">
                <a:solidFill>
                  <a:schemeClr val="accent5">
                    <a:lumMod val="75000"/>
                  </a:schemeClr>
                </a:solidFill>
                <a:latin typeface="微软雅黑" pitchFamily="34" charset="-122"/>
                <a:ea typeface="微软雅黑" pitchFamily="34" charset="-122"/>
              </a:rPr>
              <a:t>年， 注册资金</a:t>
            </a:r>
            <a:r>
              <a:rPr lang="en-US" altLang="zh-CN" sz="1500" b="1" dirty="0" smtClean="0">
                <a:solidFill>
                  <a:schemeClr val="accent5">
                    <a:lumMod val="75000"/>
                  </a:schemeClr>
                </a:solidFill>
                <a:latin typeface="微软雅黑" pitchFamily="34" charset="-122"/>
                <a:ea typeface="微软雅黑" pitchFamily="34" charset="-122"/>
              </a:rPr>
              <a:t>1000</a:t>
            </a:r>
            <a:r>
              <a:rPr lang="zh-CN" altLang="en-US" sz="1500" b="1" dirty="0" smtClean="0">
                <a:solidFill>
                  <a:schemeClr val="accent5">
                    <a:lumMod val="75000"/>
                  </a:schemeClr>
                </a:solidFill>
                <a:latin typeface="微软雅黑" pitchFamily="34" charset="-122"/>
                <a:ea typeface="微软雅黑" pitchFamily="34" charset="-122"/>
              </a:rPr>
              <a:t>万元人民币，是工业与信息产业部重点扶持的互联网金融技术创新企业，北京市优秀国产软件百强企业， 目前拥</a:t>
            </a:r>
          </a:p>
          <a:p>
            <a:pPr>
              <a:lnSpc>
                <a:spcPct val="130000"/>
              </a:lnSpc>
            </a:pPr>
            <a:r>
              <a:rPr lang="zh-CN" altLang="en-US" sz="1500" b="1" dirty="0" smtClean="0">
                <a:solidFill>
                  <a:schemeClr val="accent5">
                    <a:lumMod val="75000"/>
                  </a:schemeClr>
                </a:solidFill>
                <a:latin typeface="微软雅黑" pitchFamily="34" charset="-122"/>
                <a:ea typeface="微软雅黑" pitchFamily="34" charset="-122"/>
              </a:rPr>
              <a:t>有软件技术专利</a:t>
            </a:r>
            <a:r>
              <a:rPr lang="en-US" altLang="zh-CN" sz="1500" b="1" dirty="0" smtClean="0">
                <a:solidFill>
                  <a:schemeClr val="accent5">
                    <a:lumMod val="75000"/>
                  </a:schemeClr>
                </a:solidFill>
                <a:latin typeface="微软雅黑" pitchFamily="34" charset="-122"/>
                <a:ea typeface="微软雅黑" pitchFamily="34" charset="-122"/>
              </a:rPr>
              <a:t>50</a:t>
            </a:r>
            <a:r>
              <a:rPr lang="zh-CN" altLang="en-US" sz="1500" b="1" dirty="0" smtClean="0">
                <a:solidFill>
                  <a:schemeClr val="accent5">
                    <a:lumMod val="75000"/>
                  </a:schemeClr>
                </a:solidFill>
                <a:latin typeface="微软雅黑" pitchFamily="34" charset="-122"/>
                <a:ea typeface="微软雅黑" pitchFamily="34" charset="-122"/>
              </a:rPr>
              <a:t>余项软件著作权， 是国内领先的</a:t>
            </a:r>
            <a:r>
              <a:rPr lang="en-US" altLang="zh-CN" sz="1500" b="1" dirty="0" smtClean="0">
                <a:solidFill>
                  <a:schemeClr val="accent5">
                    <a:lumMod val="75000"/>
                  </a:schemeClr>
                </a:solidFill>
                <a:latin typeface="微软雅黑" pitchFamily="34" charset="-122"/>
                <a:ea typeface="微软雅黑" pitchFamily="34" charset="-122"/>
              </a:rPr>
              <a:t>P2P</a:t>
            </a:r>
            <a:r>
              <a:rPr lang="zh-CN" altLang="en-US" sz="1500" b="1" dirty="0" smtClean="0">
                <a:solidFill>
                  <a:schemeClr val="accent5">
                    <a:lumMod val="75000"/>
                  </a:schemeClr>
                </a:solidFill>
                <a:latin typeface="微软雅黑" pitchFamily="34" charset="-122"/>
                <a:ea typeface="微软雅黑" pitchFamily="34" charset="-122"/>
              </a:rPr>
              <a:t>网贷平台技术服务商、中国</a:t>
            </a:r>
            <a:r>
              <a:rPr lang="en-US" altLang="zh-CN" sz="1500" b="1" dirty="0" smtClean="0">
                <a:solidFill>
                  <a:schemeClr val="accent5">
                    <a:lumMod val="75000"/>
                  </a:schemeClr>
                </a:solidFill>
                <a:latin typeface="微软雅黑" pitchFamily="34" charset="-122"/>
                <a:ea typeface="微软雅黑" pitchFamily="34" charset="-122"/>
              </a:rPr>
              <a:t>P2P</a:t>
            </a:r>
            <a:r>
              <a:rPr lang="zh-CN" altLang="en-US" sz="1500" b="1" dirty="0" smtClean="0">
                <a:solidFill>
                  <a:schemeClr val="accent5">
                    <a:lumMod val="75000"/>
                  </a:schemeClr>
                </a:solidFill>
                <a:latin typeface="微软雅黑" pitchFamily="34" charset="-122"/>
                <a:ea typeface="微软雅黑" pitchFamily="34" charset="-122"/>
              </a:rPr>
              <a:t>安全网贷系统引领者。</a:t>
            </a:r>
          </a:p>
          <a:p>
            <a:pPr>
              <a:lnSpc>
                <a:spcPct val="130000"/>
              </a:lnSpc>
            </a:pPr>
            <a:r>
              <a:rPr lang="zh-CN" altLang="en-US" sz="1500" b="1" dirty="0" smtClean="0">
                <a:solidFill>
                  <a:schemeClr val="accent5">
                    <a:lumMod val="75000"/>
                  </a:schemeClr>
                </a:solidFill>
                <a:latin typeface="微软雅黑" pitchFamily="34" charset="-122"/>
                <a:ea typeface="微软雅黑" pitchFamily="34" charset="-122"/>
              </a:rPr>
              <a:t>      无忧科技在北京航空航天大学软件学院建有专门的互联网金融安全研发中心和</a:t>
            </a:r>
            <a:r>
              <a:rPr lang="en-US" altLang="zh-CN" sz="1500" b="1" dirty="0" smtClean="0">
                <a:solidFill>
                  <a:schemeClr val="accent5">
                    <a:lumMod val="75000"/>
                  </a:schemeClr>
                </a:solidFill>
                <a:latin typeface="微软雅黑" pitchFamily="34" charset="-122"/>
                <a:ea typeface="微软雅黑" pitchFamily="34" charset="-122"/>
              </a:rPr>
              <a:t>P2P</a:t>
            </a:r>
            <a:r>
              <a:rPr lang="zh-CN" altLang="en-US" sz="1500" b="1" dirty="0" smtClean="0">
                <a:solidFill>
                  <a:schemeClr val="accent5">
                    <a:lumMod val="75000"/>
                  </a:schemeClr>
                </a:solidFill>
                <a:latin typeface="微软雅黑" pitchFamily="34" charset="-122"/>
                <a:ea typeface="微软雅黑" pitchFamily="34" charset="-122"/>
              </a:rPr>
              <a:t>安全网贷系统研发基地</a:t>
            </a:r>
            <a:r>
              <a:rPr lang="en-US" altLang="zh-CN" sz="1500" b="1" dirty="0" smtClean="0">
                <a:solidFill>
                  <a:schemeClr val="accent5">
                    <a:lumMod val="75000"/>
                  </a:schemeClr>
                </a:solidFill>
                <a:latin typeface="微软雅黑" pitchFamily="34" charset="-122"/>
                <a:ea typeface="微软雅黑" pitchFamily="34" charset="-122"/>
              </a:rPr>
              <a:t>,</a:t>
            </a:r>
            <a:r>
              <a:rPr lang="zh-CN" altLang="en-US" sz="1500" b="1" dirty="0" smtClean="0">
                <a:solidFill>
                  <a:schemeClr val="accent5">
                    <a:lumMod val="75000"/>
                  </a:schemeClr>
                </a:solidFill>
                <a:latin typeface="微软雅黑" pitchFamily="34" charset="-122"/>
                <a:ea typeface="微软雅黑" pitchFamily="34" charset="-122"/>
              </a:rPr>
              <a:t>公司互联网金融安全研发中心和</a:t>
            </a:r>
            <a:r>
              <a:rPr lang="en-US" altLang="zh-CN" sz="1500" b="1" dirty="0" smtClean="0">
                <a:solidFill>
                  <a:schemeClr val="accent5">
                    <a:lumMod val="75000"/>
                  </a:schemeClr>
                </a:solidFill>
                <a:latin typeface="微软雅黑" pitchFamily="34" charset="-122"/>
                <a:ea typeface="微软雅黑" pitchFamily="34" charset="-122"/>
              </a:rPr>
              <a:t>P2P</a:t>
            </a:r>
            <a:r>
              <a:rPr lang="zh-CN" altLang="en-US" sz="1500" b="1" dirty="0" smtClean="0">
                <a:solidFill>
                  <a:schemeClr val="accent5">
                    <a:lumMod val="75000"/>
                  </a:schemeClr>
                </a:solidFill>
                <a:latin typeface="微软雅黑" pitchFamily="34" charset="-122"/>
                <a:ea typeface="微软雅黑" pitchFamily="34" charset="-122"/>
              </a:rPr>
              <a:t>网贷安全研发中心被确定为国家级互联网金融技术安全研发中心，同时该中心作为国家信息中心安全评估实验室，每年举行多次互联网信息安全技术学术交流会议。</a:t>
            </a:r>
            <a:endParaRPr lang="en-US" altLang="zh-CN" sz="1500" b="1" dirty="0" smtClean="0">
              <a:solidFill>
                <a:schemeClr val="accent5">
                  <a:lumMod val="75000"/>
                </a:schemeClr>
              </a:solidFill>
              <a:latin typeface="微软雅黑" pitchFamily="34" charset="-122"/>
              <a:ea typeface="微软雅黑" pitchFamily="34" charset="-122"/>
            </a:endParaRPr>
          </a:p>
          <a:p>
            <a:pPr>
              <a:lnSpc>
                <a:spcPct val="130000"/>
              </a:lnSpc>
            </a:pPr>
            <a:r>
              <a:rPr lang="zh-CN" altLang="en-US" sz="1500" b="1" dirty="0" smtClean="0">
                <a:solidFill>
                  <a:schemeClr val="accent1">
                    <a:lumMod val="75000"/>
                  </a:schemeClr>
                </a:solidFill>
                <a:latin typeface="微软雅黑" pitchFamily="34" charset="-122"/>
                <a:ea typeface="微软雅黑" pitchFamily="34" charset="-122"/>
                <a:sym typeface="微软雅黑" pitchFamily="34" charset="-122"/>
              </a:rPr>
              <a:t>      公司从2008年发展至今，目前公司总共人员276名，其中技术人员：75%</a:t>
            </a:r>
            <a:endParaRPr lang="zh-CN" altLang="en-US" sz="1500" b="1" dirty="0">
              <a:solidFill>
                <a:schemeClr val="accent1">
                  <a:lumMod val="75000"/>
                </a:schemeClr>
              </a:solidFill>
            </a:endParaRPr>
          </a:p>
        </p:txBody>
      </p:sp>
      <p:pic>
        <p:nvPicPr>
          <p:cNvPr id="18" name="图片 17" descr="IMG_20150317_110019.jpg"/>
          <p:cNvPicPr>
            <a:picLocks noChangeAspect="1"/>
          </p:cNvPicPr>
          <p:nvPr/>
        </p:nvPicPr>
        <p:blipFill>
          <a:blip r:embed="rId2" cstate="print"/>
          <a:stretch>
            <a:fillRect/>
          </a:stretch>
        </p:blipFill>
        <p:spPr>
          <a:xfrm>
            <a:off x="175903" y="1912776"/>
            <a:ext cx="2511283" cy="3387012"/>
          </a:xfrm>
          <a:prstGeom prst="rect">
            <a:avLst/>
          </a:prstGeom>
        </p:spPr>
      </p:pic>
      <p:pic>
        <p:nvPicPr>
          <p:cNvPr id="19" name="图片 18" descr="IMG_20150317_105938.jpg"/>
          <p:cNvPicPr>
            <a:picLocks noChangeAspect="1"/>
          </p:cNvPicPr>
          <p:nvPr/>
        </p:nvPicPr>
        <p:blipFill>
          <a:blip r:embed="rId3" cstate="print"/>
          <a:stretch>
            <a:fillRect/>
          </a:stretch>
        </p:blipFill>
        <p:spPr>
          <a:xfrm>
            <a:off x="2842846" y="3172409"/>
            <a:ext cx="2856651" cy="2118049"/>
          </a:xfrm>
          <a:prstGeom prst="rect">
            <a:avLst/>
          </a:prstGeom>
        </p:spPr>
      </p:pic>
      <p:pic>
        <p:nvPicPr>
          <p:cNvPr id="20" name="图片 19" descr="IMG_20150317_105959.jpg"/>
          <p:cNvPicPr>
            <a:picLocks noChangeAspect="1"/>
          </p:cNvPicPr>
          <p:nvPr/>
        </p:nvPicPr>
        <p:blipFill>
          <a:blip r:embed="rId4" cstate="print"/>
          <a:stretch>
            <a:fillRect/>
          </a:stretch>
        </p:blipFill>
        <p:spPr>
          <a:xfrm>
            <a:off x="5839587" y="2864500"/>
            <a:ext cx="1783524" cy="2405470"/>
          </a:xfrm>
          <a:prstGeom prst="rect">
            <a:avLst/>
          </a:prstGeom>
        </p:spPr>
      </p:pic>
      <p:sp>
        <p:nvSpPr>
          <p:cNvPr id="21" name="TextBox 20"/>
          <p:cNvSpPr txBox="1"/>
          <p:nvPr/>
        </p:nvSpPr>
        <p:spPr>
          <a:xfrm>
            <a:off x="1978090" y="5449078"/>
            <a:ext cx="5439747" cy="276999"/>
          </a:xfrm>
          <a:prstGeom prst="rect">
            <a:avLst/>
          </a:prstGeom>
          <a:noFill/>
        </p:spPr>
        <p:txBody>
          <a:bodyPr wrap="square" rtlCol="0">
            <a:spAutoFit/>
          </a:bodyPr>
          <a:lstStyle/>
          <a:p>
            <a:r>
              <a:rPr lang="zh-CN" altLang="en-US" sz="1200" dirty="0" smtClean="0">
                <a:solidFill>
                  <a:schemeClr val="accent5">
                    <a:lumMod val="75000"/>
                  </a:schemeClr>
                </a:solidFill>
              </a:rPr>
              <a:t>无忧科技环境实拍（办公场所内部不许拍摄）</a:t>
            </a:r>
            <a:endParaRPr lang="zh-CN" altLang="en-US" sz="1200" dirty="0">
              <a:solidFill>
                <a:schemeClr val="accent5">
                  <a:lumMod val="75000"/>
                </a:schemeClr>
              </a:solidFill>
            </a:endParaRPr>
          </a:p>
        </p:txBody>
      </p:sp>
      <p:sp>
        <p:nvSpPr>
          <p:cNvPr id="22" name="TextBox 21"/>
          <p:cNvSpPr txBox="1"/>
          <p:nvPr/>
        </p:nvSpPr>
        <p:spPr>
          <a:xfrm>
            <a:off x="8416212" y="3135086"/>
            <a:ext cx="2911151" cy="2585323"/>
          </a:xfrm>
          <a:prstGeom prst="rect">
            <a:avLst/>
          </a:prstGeom>
          <a:noFill/>
        </p:spPr>
        <p:txBody>
          <a:bodyPr wrap="square" rtlCol="0">
            <a:spAutoFit/>
          </a:bodyPr>
          <a:lstStyle/>
          <a:p>
            <a:r>
              <a:rPr lang="zh-CN" altLang="en-US" dirty="0" smtClean="0"/>
              <a:t>备注：</a:t>
            </a:r>
            <a:endParaRPr lang="en-US" altLang="zh-CN" dirty="0" smtClean="0"/>
          </a:p>
          <a:p>
            <a:r>
              <a:rPr lang="zh-CN" altLang="en-US" dirty="0" smtClean="0"/>
              <a:t>       无忧科技人员的素质涵养很高，针对我们提出的问题实打实的去思考去理解。且对行业内部的运作模式、数据与资金流的理解都很专业。并且看的见的办公氛围，给我们的感觉很棒。</a:t>
            </a:r>
            <a:endParaRPr lang="zh-CN" altLang="en-US" dirty="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1026" name="Picture 2"/>
          <p:cNvPicPr>
            <a:picLocks noChangeAspect="1" noChangeArrowheads="1"/>
          </p:cNvPicPr>
          <p:nvPr/>
        </p:nvPicPr>
        <p:blipFill>
          <a:blip r:embed="rId2" cstate="print"/>
          <a:srcRect/>
          <a:stretch>
            <a:fillRect/>
          </a:stretch>
        </p:blipFill>
        <p:spPr bwMode="auto">
          <a:xfrm>
            <a:off x="0" y="962802"/>
            <a:ext cx="7259216" cy="4379574"/>
          </a:xfrm>
          <a:prstGeom prst="rect">
            <a:avLst/>
          </a:prstGeom>
          <a:noFill/>
          <a:ln w="9525">
            <a:noFill/>
            <a:miter lim="800000"/>
            <a:headEnd/>
            <a:tailEnd/>
          </a:ln>
        </p:spPr>
      </p:pic>
      <p:sp>
        <p:nvSpPr>
          <p:cNvPr id="16" name="TextBox 15"/>
          <p:cNvSpPr txBox="1"/>
          <p:nvPr/>
        </p:nvSpPr>
        <p:spPr>
          <a:xfrm>
            <a:off x="8537510" y="2528596"/>
            <a:ext cx="2724539" cy="1477328"/>
          </a:xfrm>
          <a:prstGeom prst="rect">
            <a:avLst/>
          </a:prstGeom>
          <a:noFill/>
        </p:spPr>
        <p:txBody>
          <a:bodyPr wrap="square" rtlCol="0">
            <a:spAutoFit/>
          </a:bodyPr>
          <a:lstStyle/>
          <a:p>
            <a:r>
              <a:rPr lang="zh-CN" altLang="en-US" b="1" dirty="0" smtClean="0">
                <a:solidFill>
                  <a:schemeClr val="accent4">
                    <a:lumMod val="75000"/>
                  </a:schemeClr>
                </a:solidFill>
              </a:rPr>
              <a:t>无忧科技的针对客户的需求是完全定制开发，而且可以整合</a:t>
            </a:r>
            <a:r>
              <a:rPr lang="en-US" altLang="zh-CN" b="1" dirty="0" smtClean="0">
                <a:solidFill>
                  <a:schemeClr val="accent4">
                    <a:lumMod val="75000"/>
                  </a:schemeClr>
                </a:solidFill>
              </a:rPr>
              <a:t>P2P/P2C</a:t>
            </a:r>
            <a:r>
              <a:rPr lang="zh-CN" altLang="en-US" b="1" dirty="0" smtClean="0">
                <a:solidFill>
                  <a:schemeClr val="accent4">
                    <a:lumMod val="75000"/>
                  </a:schemeClr>
                </a:solidFill>
              </a:rPr>
              <a:t>以及理财模块，并且技术相对比较成熟。</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2050" name="Picture 2"/>
          <p:cNvPicPr>
            <a:picLocks noChangeAspect="1" noChangeArrowheads="1"/>
          </p:cNvPicPr>
          <p:nvPr/>
        </p:nvPicPr>
        <p:blipFill>
          <a:blip r:embed="rId2" cstate="print"/>
          <a:srcRect/>
          <a:stretch>
            <a:fillRect/>
          </a:stretch>
        </p:blipFill>
        <p:spPr bwMode="auto">
          <a:xfrm>
            <a:off x="0" y="864118"/>
            <a:ext cx="8420955" cy="1683139"/>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00912" y="2561124"/>
            <a:ext cx="8559924" cy="1040492"/>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20790" y="3616584"/>
            <a:ext cx="8581830" cy="693644"/>
          </a:xfrm>
          <a:prstGeom prst="rect">
            <a:avLst/>
          </a:prstGeom>
          <a:noFill/>
          <a:ln w="9525">
            <a:noFill/>
            <a:miter lim="800000"/>
            <a:headEnd/>
            <a:tailEnd/>
          </a:ln>
        </p:spPr>
      </p:pic>
      <p:sp>
        <p:nvSpPr>
          <p:cNvPr id="23" name="TextBox 22"/>
          <p:cNvSpPr txBox="1"/>
          <p:nvPr/>
        </p:nvSpPr>
        <p:spPr>
          <a:xfrm>
            <a:off x="3582955" y="4506686"/>
            <a:ext cx="6596743" cy="646331"/>
          </a:xfrm>
          <a:prstGeom prst="rect">
            <a:avLst/>
          </a:prstGeom>
          <a:noFill/>
        </p:spPr>
        <p:txBody>
          <a:bodyPr wrap="square" rtlCol="0">
            <a:spAutoFit/>
          </a:bodyPr>
          <a:lstStyle/>
          <a:p>
            <a:r>
              <a:rPr lang="zh-CN" altLang="en-US" b="1" dirty="0" smtClean="0">
                <a:solidFill>
                  <a:schemeClr val="accent4">
                    <a:lumMod val="75000"/>
                  </a:schemeClr>
                </a:solidFill>
              </a:rPr>
              <a:t>无忧科技的定制，包括了财务报表以及数据统计的定制开发，我们完全可以按照我们的需求，来定制表格的样式以及内容。</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15" name="图片 14" descr="IMG_20150317_122647.jpg"/>
          <p:cNvPicPr>
            <a:picLocks noChangeAspect="1"/>
          </p:cNvPicPr>
          <p:nvPr/>
        </p:nvPicPr>
        <p:blipFill>
          <a:blip r:embed="rId2" cstate="print"/>
          <a:stretch>
            <a:fillRect/>
          </a:stretch>
        </p:blipFill>
        <p:spPr>
          <a:xfrm>
            <a:off x="737119" y="998376"/>
            <a:ext cx="6594207" cy="4889241"/>
          </a:xfrm>
          <a:prstGeom prst="rect">
            <a:avLst/>
          </a:prstGeom>
        </p:spPr>
      </p:pic>
      <p:sp>
        <p:nvSpPr>
          <p:cNvPr id="16" name="TextBox 15"/>
          <p:cNvSpPr txBox="1"/>
          <p:nvPr/>
        </p:nvSpPr>
        <p:spPr>
          <a:xfrm>
            <a:off x="7865705" y="1922106"/>
            <a:ext cx="2957805" cy="2031325"/>
          </a:xfrm>
          <a:prstGeom prst="rect">
            <a:avLst/>
          </a:prstGeom>
          <a:noFill/>
        </p:spPr>
        <p:txBody>
          <a:bodyPr wrap="square" rtlCol="0">
            <a:spAutoFit/>
          </a:bodyPr>
          <a:lstStyle/>
          <a:p>
            <a:r>
              <a:rPr lang="zh-CN" altLang="en-US" b="1" dirty="0" smtClean="0">
                <a:solidFill>
                  <a:schemeClr val="accent4">
                    <a:lumMod val="75000"/>
                  </a:schemeClr>
                </a:solidFill>
              </a:rPr>
              <a:t>针对于我公司想把线下业务转到线上的要求，无忧科技认真听取了我们的思路，并提出了自己的见解以及做出了初步的解决方案，而且该公司的技术水平完全可以实现！</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6" y="648168"/>
              <a:ext cx="1995465"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开发模式</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41176" y="1362269"/>
            <a:ext cx="3069772" cy="369332"/>
          </a:xfrm>
          <a:prstGeom prst="rect">
            <a:avLst/>
          </a:prstGeom>
          <a:noFill/>
        </p:spPr>
        <p:txBody>
          <a:bodyPr wrap="square" rtlCol="0">
            <a:spAutoFit/>
          </a:bodyPr>
          <a:lstStyle/>
          <a:p>
            <a:r>
              <a:rPr lang="zh-CN" altLang="en-US" b="1" dirty="0" smtClean="0">
                <a:solidFill>
                  <a:schemeClr val="accent6">
                    <a:lumMod val="75000"/>
                  </a:schemeClr>
                </a:solidFill>
              </a:rPr>
              <a:t>一、</a:t>
            </a:r>
            <a:r>
              <a:rPr lang="zh-CN" altLang="en-US" b="1" dirty="0" smtClean="0">
                <a:solidFill>
                  <a:srgbClr val="00B0F0"/>
                </a:solidFill>
              </a:rPr>
              <a:t>晓峰</a:t>
            </a:r>
            <a:r>
              <a:rPr lang="en-US" altLang="zh-CN" b="1" dirty="0" smtClean="0">
                <a:solidFill>
                  <a:srgbClr val="00B0F0"/>
                </a:solidFill>
              </a:rPr>
              <a:t>P2P</a:t>
            </a:r>
            <a:r>
              <a:rPr lang="zh-CN" altLang="en-US" b="1" dirty="0" smtClean="0">
                <a:solidFill>
                  <a:srgbClr val="00B0F0"/>
                </a:solidFill>
              </a:rPr>
              <a:t>借贷系统</a:t>
            </a:r>
            <a:endParaRPr lang="en-US" altLang="zh-CN" b="1" dirty="0" smtClean="0">
              <a:solidFill>
                <a:schemeClr val="accent6">
                  <a:lumMod val="75000"/>
                </a:schemeClr>
              </a:solidFill>
            </a:endParaRPr>
          </a:p>
        </p:txBody>
      </p:sp>
      <p:sp>
        <p:nvSpPr>
          <p:cNvPr id="15" name="TextBox 14"/>
          <p:cNvSpPr txBox="1"/>
          <p:nvPr/>
        </p:nvSpPr>
        <p:spPr>
          <a:xfrm>
            <a:off x="4068146" y="905069"/>
            <a:ext cx="5794311" cy="1200329"/>
          </a:xfrm>
          <a:prstGeom prst="rect">
            <a:avLst/>
          </a:prstGeom>
          <a:noFill/>
        </p:spPr>
        <p:txBody>
          <a:bodyPr wrap="square" rtlCol="0">
            <a:spAutoFit/>
          </a:bodyPr>
          <a:lstStyle/>
          <a:p>
            <a:r>
              <a:rPr lang="zh-CN" altLang="en-US" b="1" dirty="0" smtClean="0">
                <a:solidFill>
                  <a:schemeClr val="accent2">
                    <a:lumMod val="75000"/>
                  </a:schemeClr>
                </a:solidFill>
              </a:rPr>
              <a:t>晓峰所有的开发全是基于他的基础版本之上的，不过我们所提到的所有功能晓峰都可以开发实现。包括三方软件的对接、微公益的实现、</a:t>
            </a:r>
            <a:r>
              <a:rPr lang="en-US" altLang="zh-CN" b="1" dirty="0" smtClean="0">
                <a:solidFill>
                  <a:schemeClr val="accent2">
                    <a:lumMod val="75000"/>
                  </a:schemeClr>
                </a:solidFill>
              </a:rPr>
              <a:t>P2C+P2P+</a:t>
            </a:r>
            <a:r>
              <a:rPr lang="zh-CN" altLang="en-US" b="1" dirty="0" smtClean="0">
                <a:solidFill>
                  <a:schemeClr val="accent2">
                    <a:lumMod val="75000"/>
                  </a:schemeClr>
                </a:solidFill>
              </a:rPr>
              <a:t>理财的综合型建站等。</a:t>
            </a:r>
            <a:endParaRPr lang="zh-CN" altLang="en-US" b="1" dirty="0">
              <a:solidFill>
                <a:schemeClr val="accent2">
                  <a:lumMod val="75000"/>
                </a:schemeClr>
              </a:solidFill>
            </a:endParaRPr>
          </a:p>
        </p:txBody>
      </p:sp>
      <p:sp>
        <p:nvSpPr>
          <p:cNvPr id="16" name="TextBox 15"/>
          <p:cNvSpPr txBox="1"/>
          <p:nvPr/>
        </p:nvSpPr>
        <p:spPr>
          <a:xfrm>
            <a:off x="1838131" y="2640564"/>
            <a:ext cx="2519265" cy="369332"/>
          </a:xfrm>
          <a:prstGeom prst="rect">
            <a:avLst/>
          </a:prstGeom>
          <a:noFill/>
        </p:spPr>
        <p:txBody>
          <a:bodyPr wrap="square" rtlCol="0">
            <a:spAutoFit/>
          </a:bodyPr>
          <a:lstStyle/>
          <a:p>
            <a:r>
              <a:rPr lang="zh-CN" altLang="en-US" dirty="0" smtClean="0"/>
              <a:t>二、帝友</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3" name="TextBox 22"/>
          <p:cNvSpPr txBox="1"/>
          <p:nvPr/>
        </p:nvSpPr>
        <p:spPr>
          <a:xfrm>
            <a:off x="4845697" y="2317104"/>
            <a:ext cx="5794311" cy="1200329"/>
          </a:xfrm>
          <a:prstGeom prst="rect">
            <a:avLst/>
          </a:prstGeom>
          <a:noFill/>
        </p:spPr>
        <p:txBody>
          <a:bodyPr wrap="square" rtlCol="0">
            <a:spAutoFit/>
          </a:bodyPr>
          <a:lstStyle/>
          <a:p>
            <a:r>
              <a:rPr lang="zh-CN" altLang="en-US" b="1" dirty="0" smtClean="0">
                <a:solidFill>
                  <a:schemeClr val="accent3">
                    <a:lumMod val="75000"/>
                  </a:schemeClr>
                </a:solidFill>
              </a:rPr>
              <a:t>帝友所有的开发也全是基于他的基础版本之上的，因为此次考察仅为其公司分部，而且分部没有技术人员在，所以有很多东西我们都没有了解到。但基础的功能是肯定可以实现</a:t>
            </a:r>
            <a:endParaRPr lang="zh-CN" altLang="en-US" b="1" dirty="0">
              <a:solidFill>
                <a:schemeClr val="accent3">
                  <a:lumMod val="75000"/>
                </a:schemeClr>
              </a:solidFill>
            </a:endParaRPr>
          </a:p>
        </p:txBody>
      </p:sp>
      <p:sp>
        <p:nvSpPr>
          <p:cNvPr id="24" name="TextBox 23"/>
          <p:cNvSpPr txBox="1"/>
          <p:nvPr/>
        </p:nvSpPr>
        <p:spPr>
          <a:xfrm>
            <a:off x="628262" y="3865984"/>
            <a:ext cx="2870718" cy="369332"/>
          </a:xfrm>
          <a:prstGeom prst="rect">
            <a:avLst/>
          </a:prstGeom>
          <a:noFill/>
        </p:spPr>
        <p:txBody>
          <a:bodyPr wrap="square" rtlCol="0">
            <a:spAutoFit/>
          </a:bodyPr>
          <a:lstStyle/>
          <a:p>
            <a:r>
              <a:rPr lang="zh-CN" altLang="en-US" dirty="0" smtClean="0"/>
              <a:t>三、绿麻雀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6" name="TextBox 25"/>
          <p:cNvSpPr txBox="1"/>
          <p:nvPr/>
        </p:nvSpPr>
        <p:spPr>
          <a:xfrm>
            <a:off x="3906416" y="3598506"/>
            <a:ext cx="5794311" cy="923330"/>
          </a:xfrm>
          <a:prstGeom prst="rect">
            <a:avLst/>
          </a:prstGeom>
          <a:noFill/>
        </p:spPr>
        <p:txBody>
          <a:bodyPr wrap="square" rtlCol="0">
            <a:spAutoFit/>
          </a:bodyPr>
          <a:lstStyle/>
          <a:p>
            <a:r>
              <a:rPr lang="zh-CN" altLang="en-US" b="1" dirty="0" smtClean="0">
                <a:solidFill>
                  <a:schemeClr val="accent5">
                    <a:lumMod val="75000"/>
                  </a:schemeClr>
                </a:solidFill>
              </a:rPr>
              <a:t>绿麻雀的开发完全基于其基础模板，其模板为</a:t>
            </a:r>
            <a:r>
              <a:rPr lang="en-US" altLang="zh-CN" b="1" dirty="0" smtClean="0">
                <a:solidFill>
                  <a:schemeClr val="accent5">
                    <a:lumMod val="75000"/>
                  </a:schemeClr>
                </a:solidFill>
              </a:rPr>
              <a:t>PHP</a:t>
            </a:r>
            <a:r>
              <a:rPr lang="zh-CN" altLang="en-US" b="1" dirty="0" smtClean="0">
                <a:solidFill>
                  <a:schemeClr val="accent5">
                    <a:lumMod val="75000"/>
                  </a:schemeClr>
                </a:solidFill>
              </a:rPr>
              <a:t>框架开发，用过与其技术人员以及销售人员的聊天了解到，绿麻雀不提供定制开发。</a:t>
            </a:r>
            <a:endParaRPr lang="zh-CN" altLang="en-US" b="1" dirty="0">
              <a:solidFill>
                <a:schemeClr val="accent5">
                  <a:lumMod val="75000"/>
                </a:schemeClr>
              </a:solidFill>
            </a:endParaRPr>
          </a:p>
        </p:txBody>
      </p:sp>
      <p:sp>
        <p:nvSpPr>
          <p:cNvPr id="27" name="TextBox 26"/>
          <p:cNvSpPr txBox="1"/>
          <p:nvPr/>
        </p:nvSpPr>
        <p:spPr>
          <a:xfrm>
            <a:off x="1974980" y="5138057"/>
            <a:ext cx="2979575" cy="369332"/>
          </a:xfrm>
          <a:prstGeom prst="rect">
            <a:avLst/>
          </a:prstGeom>
          <a:noFill/>
        </p:spPr>
        <p:txBody>
          <a:bodyPr wrap="square" rtlCol="0">
            <a:spAutoFit/>
          </a:bodyPr>
          <a:lstStyle/>
          <a:p>
            <a:r>
              <a:rPr lang="zh-CN" altLang="en-US" dirty="0" smtClean="0"/>
              <a:t>四、无忧科技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8" name="TextBox 27"/>
          <p:cNvSpPr txBox="1"/>
          <p:nvPr/>
        </p:nvSpPr>
        <p:spPr>
          <a:xfrm>
            <a:off x="5047861" y="4711960"/>
            <a:ext cx="5794311" cy="1200329"/>
          </a:xfrm>
          <a:prstGeom prst="rect">
            <a:avLst/>
          </a:prstGeom>
          <a:noFill/>
        </p:spPr>
        <p:txBody>
          <a:bodyPr wrap="square" rtlCol="0">
            <a:spAutoFit/>
          </a:bodyPr>
          <a:lstStyle/>
          <a:p>
            <a:r>
              <a:rPr lang="zh-CN" altLang="en-US" b="1" dirty="0" smtClean="0">
                <a:solidFill>
                  <a:schemeClr val="accent6">
                    <a:lumMod val="75000"/>
                  </a:schemeClr>
                </a:solidFill>
              </a:rPr>
              <a:t>无忧科技提供的服务为完全的定制开发，根据客户所提出的需求来开发，从数据的流向、后台的报表、统计一直到前台的页面实现完全自由定制。且拥有简易的</a:t>
            </a:r>
            <a:r>
              <a:rPr lang="en-US" altLang="zh-CN" b="1" dirty="0" smtClean="0">
                <a:solidFill>
                  <a:schemeClr val="accent6">
                    <a:lumMod val="75000"/>
                  </a:schemeClr>
                </a:solidFill>
              </a:rPr>
              <a:t>CRM</a:t>
            </a:r>
            <a:r>
              <a:rPr lang="zh-CN" altLang="en-US" b="1" dirty="0" smtClean="0">
                <a:solidFill>
                  <a:schemeClr val="accent6">
                    <a:lumMod val="75000"/>
                  </a:schemeClr>
                </a:solidFill>
              </a:rPr>
              <a:t>系统（管户系统）</a:t>
            </a:r>
            <a:endParaRPr lang="zh-CN" altLang="en-US" b="1" dirty="0">
              <a:solidFill>
                <a:schemeClr val="accent6">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文本框 9"/>
          <p:cNvSpPr txBox="1">
            <a:spLocks noChangeArrowheads="1"/>
          </p:cNvSpPr>
          <p:nvPr/>
        </p:nvSpPr>
        <p:spPr bwMode="auto">
          <a:xfrm>
            <a:off x="723900" y="-1135063"/>
            <a:ext cx="2257425" cy="400050"/>
          </a:xfrm>
          <a:prstGeom prst="rect">
            <a:avLst/>
          </a:prstGeom>
          <a:noFill/>
          <a:ln w="9525">
            <a:noFill/>
            <a:miter lim="800000"/>
            <a:headEnd/>
            <a:tailEnd/>
          </a:ln>
        </p:spPr>
        <p:txBody>
          <a:bodyPr>
            <a:spAutoFit/>
          </a:bodyPr>
          <a:lstStyle/>
          <a:p>
            <a:r>
              <a:rPr lang="zh-CN" altLang="en-US" sz="2000">
                <a:solidFill>
                  <a:schemeClr val="bg1"/>
                </a:solidFill>
                <a:latin typeface="微软雅黑" pitchFamily="34" charset="-122"/>
                <a:ea typeface="微软雅黑" pitchFamily="34" charset="-122"/>
              </a:rPr>
              <a:t>一</a:t>
            </a:r>
            <a:r>
              <a:rPr lang="en-US" altLang="zh-CN" sz="2000">
                <a:solidFill>
                  <a:schemeClr val="bg1"/>
                </a:solidFill>
                <a:latin typeface="微软雅黑" pitchFamily="34" charset="-122"/>
                <a:ea typeface="微软雅黑" pitchFamily="34" charset="-122"/>
              </a:rPr>
              <a:t>.</a:t>
            </a:r>
            <a:r>
              <a:rPr lang="zh-CN" altLang="en-US" sz="2000">
                <a:solidFill>
                  <a:schemeClr val="bg1"/>
                </a:solidFill>
                <a:latin typeface="微软雅黑" pitchFamily="34" charset="-122"/>
                <a:ea typeface="微软雅黑" pitchFamily="34" charset="-122"/>
              </a:rPr>
              <a:t>输入标题</a:t>
            </a:r>
          </a:p>
        </p:txBody>
      </p:sp>
      <p:sp>
        <p:nvSpPr>
          <p:cNvPr id="27660" name="文本框 1"/>
          <p:cNvSpPr txBox="1">
            <a:spLocks noChangeArrowheads="1"/>
          </p:cNvSpPr>
          <p:nvPr/>
        </p:nvSpPr>
        <p:spPr bwMode="auto">
          <a:xfrm>
            <a:off x="165100" y="6305185"/>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4" name="TextBox 3"/>
          <p:cNvSpPr txBox="1"/>
          <p:nvPr/>
        </p:nvSpPr>
        <p:spPr>
          <a:xfrm>
            <a:off x="979714" y="802433"/>
            <a:ext cx="10235682" cy="4801314"/>
          </a:xfrm>
          <a:prstGeom prst="rect">
            <a:avLst/>
          </a:prstGeom>
          <a:noFill/>
        </p:spPr>
        <p:txBody>
          <a:bodyPr wrap="square" rtlCol="0">
            <a:spAutoFit/>
          </a:bodyPr>
          <a:lstStyle/>
          <a:p>
            <a:r>
              <a:rPr lang="zh-CN" altLang="en-US" b="1" dirty="0" smtClean="0">
                <a:solidFill>
                  <a:schemeClr val="accent1">
                    <a:lumMod val="75000"/>
                  </a:schemeClr>
                </a:solidFill>
              </a:rPr>
              <a:t>       本次考察，北京分队</a:t>
            </a:r>
            <a:r>
              <a:rPr lang="en-US" altLang="zh-CN" b="1" dirty="0" smtClean="0">
                <a:solidFill>
                  <a:schemeClr val="accent1">
                    <a:lumMod val="75000"/>
                  </a:schemeClr>
                </a:solidFill>
              </a:rPr>
              <a:t>3</a:t>
            </a:r>
            <a:r>
              <a:rPr lang="zh-CN" altLang="en-US" b="1" dirty="0" smtClean="0">
                <a:solidFill>
                  <a:schemeClr val="accent1">
                    <a:lumMod val="75000"/>
                  </a:schemeClr>
                </a:solidFill>
              </a:rPr>
              <a:t>月</a:t>
            </a:r>
            <a:r>
              <a:rPr lang="en-US" altLang="zh-CN" b="1" dirty="0" smtClean="0">
                <a:solidFill>
                  <a:schemeClr val="accent1">
                    <a:lumMod val="75000"/>
                  </a:schemeClr>
                </a:solidFill>
              </a:rPr>
              <a:t>15</a:t>
            </a:r>
            <a:r>
              <a:rPr lang="zh-CN" altLang="en-US" b="1" dirty="0" smtClean="0">
                <a:solidFill>
                  <a:schemeClr val="accent1">
                    <a:lumMod val="75000"/>
                  </a:schemeClr>
                </a:solidFill>
              </a:rPr>
              <a:t>日傍晚</a:t>
            </a:r>
            <a:r>
              <a:rPr lang="en-US" altLang="zh-CN" b="1" dirty="0" smtClean="0">
                <a:solidFill>
                  <a:schemeClr val="accent1">
                    <a:lumMod val="75000"/>
                  </a:schemeClr>
                </a:solidFill>
              </a:rPr>
              <a:t>17</a:t>
            </a:r>
            <a:r>
              <a:rPr lang="zh-CN" altLang="en-US" b="1" dirty="0" smtClean="0">
                <a:solidFill>
                  <a:schemeClr val="accent1">
                    <a:lumMod val="75000"/>
                  </a:schemeClr>
                </a:solidFill>
              </a:rPr>
              <a:t>时</a:t>
            </a:r>
            <a:r>
              <a:rPr lang="en-US" altLang="zh-CN" b="1" dirty="0" smtClean="0">
                <a:solidFill>
                  <a:schemeClr val="accent1">
                    <a:lumMod val="75000"/>
                  </a:schemeClr>
                </a:solidFill>
              </a:rPr>
              <a:t>40</a:t>
            </a:r>
            <a:r>
              <a:rPr lang="zh-CN" altLang="en-US" b="1" dirty="0" smtClean="0">
                <a:solidFill>
                  <a:schemeClr val="accent1">
                    <a:lumMod val="75000"/>
                  </a:schemeClr>
                </a:solidFill>
              </a:rPr>
              <a:t>分自济南西站出发，</a:t>
            </a:r>
            <a:r>
              <a:rPr lang="en-US" altLang="zh-CN" b="1" dirty="0" smtClean="0">
                <a:solidFill>
                  <a:schemeClr val="accent1">
                    <a:lumMod val="75000"/>
                  </a:schemeClr>
                </a:solidFill>
              </a:rPr>
              <a:t>17</a:t>
            </a:r>
            <a:r>
              <a:rPr lang="zh-CN" altLang="en-US" b="1" dirty="0" smtClean="0">
                <a:solidFill>
                  <a:schemeClr val="accent1">
                    <a:lumMod val="75000"/>
                  </a:schemeClr>
                </a:solidFill>
              </a:rPr>
              <a:t>日傍晚</a:t>
            </a:r>
            <a:r>
              <a:rPr lang="en-US" altLang="zh-CN" b="1" dirty="0" smtClean="0">
                <a:solidFill>
                  <a:schemeClr val="accent1">
                    <a:lumMod val="75000"/>
                  </a:schemeClr>
                </a:solidFill>
              </a:rPr>
              <a:t>18</a:t>
            </a:r>
            <a:r>
              <a:rPr lang="zh-CN" altLang="en-US" b="1" dirty="0" smtClean="0">
                <a:solidFill>
                  <a:schemeClr val="accent1">
                    <a:lumMod val="75000"/>
                  </a:schemeClr>
                </a:solidFill>
              </a:rPr>
              <a:t>点</a:t>
            </a:r>
            <a:r>
              <a:rPr lang="en-US" altLang="zh-CN" b="1" dirty="0" smtClean="0">
                <a:solidFill>
                  <a:schemeClr val="accent1">
                    <a:lumMod val="75000"/>
                  </a:schemeClr>
                </a:solidFill>
              </a:rPr>
              <a:t>36</a:t>
            </a:r>
            <a:r>
              <a:rPr lang="zh-CN" altLang="en-US" b="1" dirty="0" smtClean="0">
                <a:solidFill>
                  <a:schemeClr val="accent1">
                    <a:lumMod val="75000"/>
                  </a:schemeClr>
                </a:solidFill>
              </a:rPr>
              <a:t>分回到济南，共计历时</a:t>
            </a:r>
            <a:r>
              <a:rPr lang="en-US" altLang="zh-CN" b="1" dirty="0" smtClean="0">
                <a:solidFill>
                  <a:schemeClr val="accent1">
                    <a:lumMod val="75000"/>
                  </a:schemeClr>
                </a:solidFill>
              </a:rPr>
              <a:t>2</a:t>
            </a:r>
            <a:r>
              <a:rPr lang="zh-CN" altLang="en-US" b="1" dirty="0" smtClean="0">
                <a:solidFill>
                  <a:schemeClr val="accent1">
                    <a:lumMod val="75000"/>
                  </a:schemeClr>
                </a:solidFill>
              </a:rPr>
              <a:t>日，考察了深圳英迈思科技有限公司北京分部（晓峰</a:t>
            </a:r>
            <a:r>
              <a:rPr lang="en-US" altLang="zh-CN" b="1" dirty="0" smtClean="0">
                <a:solidFill>
                  <a:schemeClr val="accent1">
                    <a:lumMod val="75000"/>
                  </a:schemeClr>
                </a:solidFill>
              </a:rPr>
              <a:t>P2P</a:t>
            </a:r>
            <a:r>
              <a:rPr lang="zh-CN" altLang="en-US" b="1" dirty="0" smtClean="0">
                <a:solidFill>
                  <a:schemeClr val="accent1">
                    <a:lumMod val="75000"/>
                  </a:schemeClr>
                </a:solidFill>
              </a:rPr>
              <a:t>网贷系统）、厦门帝网信息科技有限公司北京分部（帝友</a:t>
            </a:r>
            <a:r>
              <a:rPr lang="en-US" altLang="zh-CN" b="1" dirty="0" smtClean="0">
                <a:solidFill>
                  <a:schemeClr val="accent1">
                    <a:lumMod val="75000"/>
                  </a:schemeClr>
                </a:solidFill>
              </a:rPr>
              <a:t>P2P</a:t>
            </a:r>
            <a:r>
              <a:rPr lang="zh-CN" altLang="en-US" b="1" dirty="0" smtClean="0">
                <a:solidFill>
                  <a:schemeClr val="accent1">
                    <a:lumMod val="75000"/>
                  </a:schemeClr>
                </a:solidFill>
              </a:rPr>
              <a:t>借贷系统）、绿麻雀（北京）科技有限公司、北京网信无忧信息技术有限公司（无忧科技</a:t>
            </a:r>
            <a:r>
              <a:rPr lang="en-US" altLang="zh-CN" b="1" dirty="0" smtClean="0">
                <a:solidFill>
                  <a:schemeClr val="accent1">
                    <a:lumMod val="75000"/>
                  </a:schemeClr>
                </a:solidFill>
              </a:rPr>
              <a:t>P2P</a:t>
            </a:r>
            <a:r>
              <a:rPr lang="zh-CN" altLang="en-US" b="1" dirty="0" smtClean="0">
                <a:solidFill>
                  <a:schemeClr val="accent1">
                    <a:lumMod val="75000"/>
                  </a:schemeClr>
                </a:solidFill>
              </a:rPr>
              <a:t>借贷系统）。</a:t>
            </a:r>
            <a:endParaRPr lang="en-US" altLang="zh-CN" b="1" dirty="0" smtClean="0">
              <a:solidFill>
                <a:schemeClr val="accent1">
                  <a:lumMod val="75000"/>
                </a:schemeClr>
              </a:solidFill>
            </a:endParaRPr>
          </a:p>
          <a:p>
            <a:r>
              <a:rPr lang="zh-CN" altLang="en-US" b="1" dirty="0" smtClean="0">
                <a:solidFill>
                  <a:schemeClr val="accent1">
                    <a:lumMod val="75000"/>
                  </a:schemeClr>
                </a:solidFill>
              </a:rPr>
              <a:t>       通过考察，不光向对方提出了我们的建站需求，听取对方的解决方案与报价，并与对方聊了聊本行业的发展前景，还听取了对方对我公司运作模式的建议与意见。</a:t>
            </a:r>
            <a:endParaRPr lang="en-US" altLang="zh-CN" b="1" dirty="0" smtClean="0">
              <a:solidFill>
                <a:schemeClr val="accent1">
                  <a:lumMod val="75000"/>
                </a:schemeClr>
              </a:solidFill>
            </a:endParaRPr>
          </a:p>
          <a:p>
            <a:r>
              <a:rPr lang="zh-CN" altLang="en-US" b="1" dirty="0" smtClean="0">
                <a:solidFill>
                  <a:schemeClr val="accent1">
                    <a:lumMod val="75000"/>
                  </a:schemeClr>
                </a:solidFill>
              </a:rPr>
              <a:t>下面，就以上四家科技公司对我公司的建站需求的解决方案以及优势做出汇报！</a:t>
            </a:r>
            <a:endParaRPr lang="en-US" altLang="zh-CN" b="1" dirty="0" smtClean="0">
              <a:solidFill>
                <a:schemeClr val="accent1">
                  <a:lumMod val="75000"/>
                </a:schemeClr>
              </a:solidFill>
            </a:endParaRPr>
          </a:p>
          <a:p>
            <a:endParaRPr lang="en-US" altLang="zh-CN" b="1" dirty="0" smtClean="0">
              <a:solidFill>
                <a:schemeClr val="accent2">
                  <a:lumMod val="75000"/>
                </a:schemeClr>
              </a:solidFill>
            </a:endParaRPr>
          </a:p>
          <a:p>
            <a:r>
              <a:rPr lang="zh-CN" altLang="en-US" b="1" dirty="0" smtClean="0">
                <a:solidFill>
                  <a:schemeClr val="accent2">
                    <a:lumMod val="75000"/>
                  </a:schemeClr>
                </a:solidFill>
              </a:rPr>
              <a:t>       北京分队</a:t>
            </a:r>
            <a:r>
              <a:rPr lang="zh-CN" altLang="en-US" b="1" dirty="0" smtClean="0">
                <a:solidFill>
                  <a:schemeClr val="accent5">
                    <a:lumMod val="75000"/>
                  </a:schemeClr>
                </a:solidFill>
              </a:rPr>
              <a:t>首位</a:t>
            </a:r>
            <a:r>
              <a:rPr lang="zh-CN" altLang="en-US" b="1" dirty="0" smtClean="0">
                <a:solidFill>
                  <a:schemeClr val="accent2">
                    <a:lumMod val="75000"/>
                  </a:schemeClr>
                </a:solidFill>
              </a:rPr>
              <a:t>推荐</a:t>
            </a:r>
            <a:r>
              <a:rPr lang="zh-CN" altLang="en-US" b="1" dirty="0" smtClean="0">
                <a:solidFill>
                  <a:schemeClr val="accent5">
                    <a:lumMod val="75000"/>
                  </a:schemeClr>
                </a:solidFill>
              </a:rPr>
              <a:t>无忧科技</a:t>
            </a:r>
            <a:r>
              <a:rPr lang="zh-CN" altLang="en-US" b="1" dirty="0" smtClean="0">
                <a:solidFill>
                  <a:schemeClr val="accent2">
                    <a:lumMod val="75000"/>
                  </a:schemeClr>
                </a:solidFill>
              </a:rPr>
              <a:t>，因为无忧科技的开发为完全定制开发，并且有这对我们公司来说很合适的后续服务。对我公司线下理财搬到线上运作也有着初步的实现方案。</a:t>
            </a:r>
            <a:endParaRPr lang="en-US" altLang="zh-CN" b="1" dirty="0" smtClean="0">
              <a:solidFill>
                <a:schemeClr val="accent2">
                  <a:lumMod val="75000"/>
                </a:schemeClr>
              </a:solidFill>
            </a:endParaRPr>
          </a:p>
          <a:p>
            <a:endParaRPr lang="en-US" altLang="zh-CN" dirty="0" smtClean="0"/>
          </a:p>
          <a:p>
            <a:r>
              <a:rPr lang="zh-CN" altLang="en-US" b="1" dirty="0" smtClean="0">
                <a:solidFill>
                  <a:schemeClr val="accent6">
                    <a:lumMod val="75000"/>
                  </a:schemeClr>
                </a:solidFill>
              </a:rPr>
              <a:t>       其次推荐</a:t>
            </a:r>
            <a:r>
              <a:rPr lang="zh-CN" altLang="en-US" b="1" dirty="0" smtClean="0">
                <a:solidFill>
                  <a:schemeClr val="accent2">
                    <a:lumMod val="75000"/>
                  </a:schemeClr>
                </a:solidFill>
              </a:rPr>
              <a:t>晓峰</a:t>
            </a:r>
            <a:r>
              <a:rPr lang="zh-CN" altLang="en-US" b="1" dirty="0" smtClean="0">
                <a:solidFill>
                  <a:schemeClr val="accent6">
                    <a:lumMod val="75000"/>
                  </a:schemeClr>
                </a:solidFill>
              </a:rPr>
              <a:t>，因为晓峰的技术支撑比较雄厚，很多的东西都可以开发成功并实现，但因为价格较高，固放在</a:t>
            </a:r>
            <a:r>
              <a:rPr lang="zh-CN" altLang="en-US" b="1" dirty="0" smtClean="0">
                <a:solidFill>
                  <a:schemeClr val="accent2">
                    <a:lumMod val="75000"/>
                  </a:schemeClr>
                </a:solidFill>
              </a:rPr>
              <a:t>第二位</a:t>
            </a:r>
            <a:r>
              <a:rPr lang="zh-CN" altLang="en-US" b="1" dirty="0" smtClean="0">
                <a:solidFill>
                  <a:schemeClr val="accent6">
                    <a:lumMod val="75000"/>
                  </a:schemeClr>
                </a:solidFill>
              </a:rPr>
              <a:t>。</a:t>
            </a:r>
            <a:endParaRPr lang="en-US" altLang="zh-CN" b="1" dirty="0" smtClean="0">
              <a:solidFill>
                <a:schemeClr val="accent6">
                  <a:lumMod val="75000"/>
                </a:schemeClr>
              </a:solidFill>
            </a:endParaRPr>
          </a:p>
          <a:p>
            <a:endParaRPr lang="en-US" altLang="zh-CN" dirty="0" smtClean="0"/>
          </a:p>
          <a:p>
            <a:r>
              <a:rPr lang="zh-CN" altLang="en-US" b="1" dirty="0" smtClean="0"/>
              <a:t>        </a:t>
            </a:r>
            <a:r>
              <a:rPr lang="zh-CN" altLang="en-US" b="1" dirty="0" smtClean="0">
                <a:solidFill>
                  <a:schemeClr val="accent6">
                    <a:lumMod val="75000"/>
                  </a:schemeClr>
                </a:solidFill>
              </a:rPr>
              <a:t>绿麻雀</a:t>
            </a:r>
            <a:r>
              <a:rPr lang="zh-CN" altLang="en-US" b="1" dirty="0" smtClean="0">
                <a:solidFill>
                  <a:srgbClr val="7030A0"/>
                </a:solidFill>
              </a:rPr>
              <a:t>依然还是</a:t>
            </a:r>
            <a:r>
              <a:rPr lang="en-US" altLang="zh-CN" b="1" dirty="0" smtClean="0">
                <a:solidFill>
                  <a:srgbClr val="7030A0"/>
                </a:solidFill>
              </a:rPr>
              <a:t>PHP</a:t>
            </a:r>
            <a:r>
              <a:rPr lang="zh-CN" altLang="en-US" b="1" dirty="0" smtClean="0">
                <a:solidFill>
                  <a:srgbClr val="7030A0"/>
                </a:solidFill>
              </a:rPr>
              <a:t>模块版的平台，对我们来说很不实用，</a:t>
            </a:r>
            <a:r>
              <a:rPr lang="zh-CN" altLang="en-US" b="1" dirty="0" smtClean="0">
                <a:solidFill>
                  <a:schemeClr val="accent4">
                    <a:lumMod val="75000"/>
                  </a:schemeClr>
                </a:solidFill>
              </a:rPr>
              <a:t>帝友</a:t>
            </a:r>
            <a:r>
              <a:rPr lang="zh-CN" altLang="en-US" b="1" dirty="0" smtClean="0">
                <a:solidFill>
                  <a:srgbClr val="7030A0"/>
                </a:solidFill>
              </a:rPr>
              <a:t>也是模板化的平台，虽然能够定制一些开发，但收费确实很高，然后在此次考察中发现其北京分部人员对自己的业务都不是很了解，</a:t>
            </a:r>
            <a:r>
              <a:rPr lang="zh-CN" altLang="en-US" b="1" dirty="0" smtClean="0">
                <a:solidFill>
                  <a:schemeClr val="accent1">
                    <a:lumMod val="50000"/>
                  </a:schemeClr>
                </a:solidFill>
              </a:rPr>
              <a:t>固不在此做推荐</a:t>
            </a:r>
            <a:r>
              <a:rPr lang="zh-CN" altLang="en-US" b="1" dirty="0" smtClean="0">
                <a:solidFill>
                  <a:srgbClr val="7030A0"/>
                </a:solidFill>
              </a:rPr>
              <a:t>。</a:t>
            </a:r>
            <a:endParaRPr lang="zh-CN" altLang="en-US" b="1" dirty="0">
              <a:solidFill>
                <a:srgbClr val="7030A0"/>
              </a:solidFill>
            </a:endParaRPr>
          </a:p>
        </p:txBody>
      </p:sp>
    </p:spTree>
  </p:cSld>
  <p:clrMapOvr>
    <a:masterClrMapping/>
  </p:clrMapOvr>
  <p:transition spd="slow" advClick="0" advTm="0">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6" y="648168"/>
              <a:ext cx="1995465"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后期服务</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41176" y="1362269"/>
            <a:ext cx="3069772" cy="369332"/>
          </a:xfrm>
          <a:prstGeom prst="rect">
            <a:avLst/>
          </a:prstGeom>
          <a:noFill/>
        </p:spPr>
        <p:txBody>
          <a:bodyPr wrap="square" rtlCol="0">
            <a:spAutoFit/>
          </a:bodyPr>
          <a:lstStyle/>
          <a:p>
            <a:r>
              <a:rPr lang="zh-CN" altLang="en-US" b="1" dirty="0" smtClean="0">
                <a:solidFill>
                  <a:schemeClr val="accent6">
                    <a:lumMod val="75000"/>
                  </a:schemeClr>
                </a:solidFill>
              </a:rPr>
              <a:t>一、</a:t>
            </a:r>
            <a:r>
              <a:rPr lang="zh-CN" altLang="en-US" b="1" dirty="0" smtClean="0">
                <a:solidFill>
                  <a:srgbClr val="00B0F0"/>
                </a:solidFill>
              </a:rPr>
              <a:t>晓峰</a:t>
            </a:r>
            <a:r>
              <a:rPr lang="en-US" altLang="zh-CN" b="1" dirty="0" smtClean="0">
                <a:solidFill>
                  <a:srgbClr val="00B0F0"/>
                </a:solidFill>
              </a:rPr>
              <a:t>P2P</a:t>
            </a:r>
            <a:r>
              <a:rPr lang="zh-CN" altLang="en-US" b="1" dirty="0" smtClean="0">
                <a:solidFill>
                  <a:srgbClr val="00B0F0"/>
                </a:solidFill>
              </a:rPr>
              <a:t>借贷系统</a:t>
            </a:r>
            <a:endParaRPr lang="en-US" altLang="zh-CN" b="1" dirty="0" smtClean="0">
              <a:solidFill>
                <a:schemeClr val="accent6">
                  <a:lumMod val="75000"/>
                </a:schemeClr>
              </a:solidFill>
            </a:endParaRPr>
          </a:p>
        </p:txBody>
      </p:sp>
      <p:sp>
        <p:nvSpPr>
          <p:cNvPr id="15" name="TextBox 14"/>
          <p:cNvSpPr txBox="1"/>
          <p:nvPr/>
        </p:nvSpPr>
        <p:spPr>
          <a:xfrm>
            <a:off x="4068146" y="905069"/>
            <a:ext cx="5794311" cy="1200329"/>
          </a:xfrm>
          <a:prstGeom prst="rect">
            <a:avLst/>
          </a:prstGeom>
          <a:noFill/>
        </p:spPr>
        <p:txBody>
          <a:bodyPr wrap="square" rtlCol="0">
            <a:spAutoFit/>
          </a:bodyPr>
          <a:lstStyle/>
          <a:p>
            <a:r>
              <a:rPr lang="zh-CN" altLang="en-US" b="1" dirty="0" smtClean="0">
                <a:solidFill>
                  <a:schemeClr val="accent2">
                    <a:lumMod val="75000"/>
                  </a:schemeClr>
                </a:solidFill>
              </a:rPr>
              <a:t>推广与源码的培训，免费质保一年，一年内享有</a:t>
            </a:r>
            <a:r>
              <a:rPr lang="en-US" altLang="zh-CN" b="1" dirty="0" smtClean="0">
                <a:solidFill>
                  <a:schemeClr val="accent2">
                    <a:lumMod val="75000"/>
                  </a:schemeClr>
                </a:solidFill>
              </a:rPr>
              <a:t>120</a:t>
            </a:r>
            <a:r>
              <a:rPr lang="zh-CN" altLang="en-US" b="1" dirty="0" smtClean="0">
                <a:solidFill>
                  <a:schemeClr val="accent2">
                    <a:lumMod val="75000"/>
                  </a:schemeClr>
                </a:solidFill>
              </a:rPr>
              <a:t>个工单的免费（仅限简单的修改），网站的本身漏洞修改为终身免费。但非漏洞修改一年后会收取费用，基础费用为</a:t>
            </a:r>
            <a:r>
              <a:rPr lang="en-US" altLang="zh-CN" b="1" dirty="0" smtClean="0">
                <a:solidFill>
                  <a:schemeClr val="accent2">
                    <a:lumMod val="75000"/>
                  </a:schemeClr>
                </a:solidFill>
              </a:rPr>
              <a:t>1500/</a:t>
            </a:r>
            <a:r>
              <a:rPr lang="zh-CN" altLang="en-US" b="1" dirty="0" smtClean="0">
                <a:solidFill>
                  <a:schemeClr val="accent2">
                    <a:lumMod val="75000"/>
                  </a:schemeClr>
                </a:solidFill>
              </a:rPr>
              <a:t>日，可打包。服务已经流水线化。</a:t>
            </a:r>
            <a:endParaRPr lang="zh-CN" altLang="en-US" b="1" dirty="0">
              <a:solidFill>
                <a:schemeClr val="accent2">
                  <a:lumMod val="75000"/>
                </a:schemeClr>
              </a:solidFill>
            </a:endParaRPr>
          </a:p>
        </p:txBody>
      </p:sp>
      <p:sp>
        <p:nvSpPr>
          <p:cNvPr id="16" name="TextBox 15"/>
          <p:cNvSpPr txBox="1"/>
          <p:nvPr/>
        </p:nvSpPr>
        <p:spPr>
          <a:xfrm>
            <a:off x="1838131" y="2640564"/>
            <a:ext cx="2519265" cy="369332"/>
          </a:xfrm>
          <a:prstGeom prst="rect">
            <a:avLst/>
          </a:prstGeom>
          <a:noFill/>
        </p:spPr>
        <p:txBody>
          <a:bodyPr wrap="square" rtlCol="0">
            <a:spAutoFit/>
          </a:bodyPr>
          <a:lstStyle/>
          <a:p>
            <a:r>
              <a:rPr lang="zh-CN" altLang="en-US" dirty="0" smtClean="0"/>
              <a:t>二、帝友</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3" name="TextBox 22"/>
          <p:cNvSpPr txBox="1"/>
          <p:nvPr/>
        </p:nvSpPr>
        <p:spPr>
          <a:xfrm>
            <a:off x="4845697" y="2317104"/>
            <a:ext cx="5794311" cy="1077218"/>
          </a:xfrm>
          <a:prstGeom prst="rect">
            <a:avLst/>
          </a:prstGeom>
          <a:noFill/>
        </p:spPr>
        <p:txBody>
          <a:bodyPr wrap="square" rtlCol="0">
            <a:spAutoFit/>
          </a:bodyPr>
          <a:lstStyle/>
          <a:p>
            <a:r>
              <a:rPr lang="zh-CN" altLang="en-US" sz="1600" b="1" dirty="0" smtClean="0">
                <a:solidFill>
                  <a:schemeClr val="accent3">
                    <a:lumMod val="75000"/>
                  </a:schemeClr>
                </a:solidFill>
              </a:rPr>
              <a:t>推广与源码的培训，免费质保一年，一年内享有</a:t>
            </a:r>
            <a:r>
              <a:rPr lang="en-US" altLang="zh-CN" sz="1600" b="1" dirty="0" smtClean="0">
                <a:solidFill>
                  <a:schemeClr val="accent3">
                    <a:lumMod val="75000"/>
                  </a:schemeClr>
                </a:solidFill>
              </a:rPr>
              <a:t>200</a:t>
            </a:r>
            <a:r>
              <a:rPr lang="zh-CN" altLang="en-US" sz="1600" b="1" dirty="0" smtClean="0">
                <a:solidFill>
                  <a:schemeClr val="accent3">
                    <a:lumMod val="75000"/>
                  </a:schemeClr>
                </a:solidFill>
              </a:rPr>
              <a:t>个工单的免费（仅限简单的修改，单次修改不能超过</a:t>
            </a:r>
            <a:r>
              <a:rPr lang="en-US" altLang="zh-CN" sz="1600" b="1" dirty="0" smtClean="0">
                <a:solidFill>
                  <a:schemeClr val="accent3">
                    <a:lumMod val="75000"/>
                  </a:schemeClr>
                </a:solidFill>
              </a:rPr>
              <a:t>8</a:t>
            </a:r>
            <a:r>
              <a:rPr lang="zh-CN" altLang="en-US" sz="1600" b="1" dirty="0" smtClean="0">
                <a:solidFill>
                  <a:schemeClr val="accent3">
                    <a:lumMod val="75000"/>
                  </a:schemeClr>
                </a:solidFill>
              </a:rPr>
              <a:t>工时，超过工时按照每工时</a:t>
            </a:r>
            <a:r>
              <a:rPr lang="en-US" altLang="zh-CN" sz="1600" b="1" dirty="0" smtClean="0">
                <a:solidFill>
                  <a:schemeClr val="accent3">
                    <a:lumMod val="75000"/>
                  </a:schemeClr>
                </a:solidFill>
              </a:rPr>
              <a:t>200</a:t>
            </a:r>
            <a:r>
              <a:rPr lang="zh-CN" altLang="en-US" sz="1600" b="1" dirty="0" smtClean="0">
                <a:solidFill>
                  <a:schemeClr val="accent3">
                    <a:lumMod val="75000"/>
                  </a:schemeClr>
                </a:solidFill>
              </a:rPr>
              <a:t>计算），网站的本身漏洞修改为维护期内免费。其余维护均为收费项目（</a:t>
            </a:r>
            <a:r>
              <a:rPr lang="en-US" altLang="zh-CN" sz="1600" b="1" dirty="0" smtClean="0">
                <a:solidFill>
                  <a:schemeClr val="accent3">
                    <a:lumMod val="75000"/>
                  </a:schemeClr>
                </a:solidFill>
              </a:rPr>
              <a:t>1800</a:t>
            </a:r>
            <a:r>
              <a:rPr lang="zh-CN" altLang="en-US" sz="1600" b="1" dirty="0" smtClean="0">
                <a:solidFill>
                  <a:schemeClr val="accent3">
                    <a:lumMod val="75000"/>
                  </a:schemeClr>
                </a:solidFill>
              </a:rPr>
              <a:t>元</a:t>
            </a:r>
            <a:r>
              <a:rPr lang="en-US" altLang="zh-CN" sz="1600" b="1" dirty="0" smtClean="0">
                <a:solidFill>
                  <a:schemeClr val="accent3">
                    <a:lumMod val="75000"/>
                  </a:schemeClr>
                </a:solidFill>
              </a:rPr>
              <a:t>/</a:t>
            </a:r>
            <a:r>
              <a:rPr lang="zh-CN" altLang="en-US" sz="1600" b="1" dirty="0" smtClean="0">
                <a:solidFill>
                  <a:schemeClr val="accent3">
                    <a:lumMod val="75000"/>
                  </a:schemeClr>
                </a:solidFill>
              </a:rPr>
              <a:t>工时）。</a:t>
            </a:r>
            <a:endParaRPr lang="zh-CN" altLang="en-US" sz="1600" b="1" dirty="0">
              <a:solidFill>
                <a:schemeClr val="accent3">
                  <a:lumMod val="75000"/>
                </a:schemeClr>
              </a:solidFill>
            </a:endParaRPr>
          </a:p>
        </p:txBody>
      </p:sp>
      <p:sp>
        <p:nvSpPr>
          <p:cNvPr id="24" name="TextBox 23"/>
          <p:cNvSpPr txBox="1"/>
          <p:nvPr/>
        </p:nvSpPr>
        <p:spPr>
          <a:xfrm>
            <a:off x="628262" y="3865984"/>
            <a:ext cx="2870718" cy="369332"/>
          </a:xfrm>
          <a:prstGeom prst="rect">
            <a:avLst/>
          </a:prstGeom>
          <a:noFill/>
        </p:spPr>
        <p:txBody>
          <a:bodyPr wrap="square" rtlCol="0">
            <a:spAutoFit/>
          </a:bodyPr>
          <a:lstStyle/>
          <a:p>
            <a:r>
              <a:rPr lang="zh-CN" altLang="en-US" dirty="0" smtClean="0"/>
              <a:t>三、绿麻雀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6" name="TextBox 25"/>
          <p:cNvSpPr txBox="1"/>
          <p:nvPr/>
        </p:nvSpPr>
        <p:spPr>
          <a:xfrm>
            <a:off x="3906416" y="3598506"/>
            <a:ext cx="5794311" cy="923330"/>
          </a:xfrm>
          <a:prstGeom prst="rect">
            <a:avLst/>
          </a:prstGeom>
          <a:noFill/>
        </p:spPr>
        <p:txBody>
          <a:bodyPr wrap="square" rtlCol="0">
            <a:spAutoFit/>
          </a:bodyPr>
          <a:lstStyle/>
          <a:p>
            <a:r>
              <a:rPr lang="zh-CN" altLang="en-US" b="1" dirty="0" smtClean="0">
                <a:solidFill>
                  <a:schemeClr val="accent5">
                    <a:lumMod val="75000"/>
                  </a:schemeClr>
                </a:solidFill>
              </a:rPr>
              <a:t>质保一年，免费的简单源码以及使用培训，其余维护类似于盈灿科技，但有收费的推广培训，推广培训价格为</a:t>
            </a:r>
            <a:r>
              <a:rPr lang="en-US" altLang="zh-CN" b="1" dirty="0" smtClean="0">
                <a:solidFill>
                  <a:schemeClr val="accent5">
                    <a:lumMod val="75000"/>
                  </a:schemeClr>
                </a:solidFill>
              </a:rPr>
              <a:t>2W</a:t>
            </a:r>
            <a:r>
              <a:rPr lang="zh-CN" altLang="en-US" b="1" dirty="0" smtClean="0">
                <a:solidFill>
                  <a:schemeClr val="accent5">
                    <a:lumMod val="75000"/>
                  </a:schemeClr>
                </a:solidFill>
              </a:rPr>
              <a:t>每周。</a:t>
            </a:r>
            <a:endParaRPr lang="zh-CN" altLang="en-US" b="1" dirty="0">
              <a:solidFill>
                <a:schemeClr val="accent5">
                  <a:lumMod val="75000"/>
                </a:schemeClr>
              </a:solidFill>
            </a:endParaRPr>
          </a:p>
        </p:txBody>
      </p:sp>
      <p:sp>
        <p:nvSpPr>
          <p:cNvPr id="27" name="TextBox 26"/>
          <p:cNvSpPr txBox="1"/>
          <p:nvPr/>
        </p:nvSpPr>
        <p:spPr>
          <a:xfrm>
            <a:off x="1974980" y="5138057"/>
            <a:ext cx="2979575" cy="369332"/>
          </a:xfrm>
          <a:prstGeom prst="rect">
            <a:avLst/>
          </a:prstGeom>
          <a:noFill/>
        </p:spPr>
        <p:txBody>
          <a:bodyPr wrap="square" rtlCol="0">
            <a:spAutoFit/>
          </a:bodyPr>
          <a:lstStyle/>
          <a:p>
            <a:r>
              <a:rPr lang="zh-CN" altLang="en-US" dirty="0" smtClean="0"/>
              <a:t>四、无忧科技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8" name="TextBox 27"/>
          <p:cNvSpPr txBox="1"/>
          <p:nvPr/>
        </p:nvSpPr>
        <p:spPr>
          <a:xfrm>
            <a:off x="5141167" y="4739952"/>
            <a:ext cx="5794311" cy="1077218"/>
          </a:xfrm>
          <a:prstGeom prst="rect">
            <a:avLst/>
          </a:prstGeom>
          <a:noFill/>
        </p:spPr>
        <p:txBody>
          <a:bodyPr wrap="square" rtlCol="0">
            <a:spAutoFit/>
          </a:bodyPr>
          <a:lstStyle/>
          <a:p>
            <a:r>
              <a:rPr lang="zh-CN" altLang="en-US" sz="1600" b="1" dirty="0" smtClean="0">
                <a:solidFill>
                  <a:schemeClr val="accent6">
                    <a:lumMod val="75000"/>
                  </a:schemeClr>
                </a:solidFill>
              </a:rPr>
              <a:t>前三月免费服务。后期会有每月的服务费用，包含简单开发修改免费，但大修改收工时，工时费</a:t>
            </a:r>
            <a:r>
              <a:rPr lang="en-US" altLang="zh-CN" sz="1600" b="1" dirty="0" smtClean="0">
                <a:solidFill>
                  <a:schemeClr val="accent6">
                    <a:lumMod val="75000"/>
                  </a:schemeClr>
                </a:solidFill>
              </a:rPr>
              <a:t>2000-3000</a:t>
            </a:r>
            <a:r>
              <a:rPr lang="zh-CN" altLang="en-US" sz="1600" b="1" dirty="0" smtClean="0">
                <a:solidFill>
                  <a:schemeClr val="accent6">
                    <a:lumMod val="75000"/>
                  </a:schemeClr>
                </a:solidFill>
              </a:rPr>
              <a:t>（较高），但服务响应速度较快。交工之后会有三天的全方位培训，购买了源码的会有</a:t>
            </a:r>
            <a:r>
              <a:rPr lang="en-US" altLang="zh-CN" sz="1600" b="1" dirty="0" smtClean="0">
                <a:solidFill>
                  <a:schemeClr val="accent6">
                    <a:lumMod val="75000"/>
                  </a:schemeClr>
                </a:solidFill>
              </a:rPr>
              <a:t>1</a:t>
            </a:r>
            <a:r>
              <a:rPr lang="zh-CN" altLang="en-US" sz="1600" b="1" dirty="0" smtClean="0">
                <a:solidFill>
                  <a:schemeClr val="accent6">
                    <a:lumMod val="75000"/>
                  </a:schemeClr>
                </a:solidFill>
              </a:rPr>
              <a:t>个月的帮扶期，之后每个月都有</a:t>
            </a:r>
            <a:r>
              <a:rPr lang="en-US" altLang="zh-CN" sz="1600" b="1" dirty="0" smtClean="0">
                <a:solidFill>
                  <a:schemeClr val="accent6">
                    <a:lumMod val="75000"/>
                  </a:schemeClr>
                </a:solidFill>
              </a:rPr>
              <a:t>3</a:t>
            </a:r>
            <a:r>
              <a:rPr lang="zh-CN" altLang="en-US" sz="1600" b="1" dirty="0" smtClean="0">
                <a:solidFill>
                  <a:schemeClr val="accent6">
                    <a:lumMod val="75000"/>
                  </a:schemeClr>
                </a:solidFill>
              </a:rPr>
              <a:t>天的源码培训</a:t>
            </a:r>
            <a:endParaRPr lang="zh-CN" altLang="en-US" sz="1600" b="1" dirty="0">
              <a:solidFill>
                <a:schemeClr val="accent6">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6" y="648168"/>
              <a:ext cx="1995465"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突出优势</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41176" y="1362269"/>
            <a:ext cx="3069772" cy="369332"/>
          </a:xfrm>
          <a:prstGeom prst="rect">
            <a:avLst/>
          </a:prstGeom>
          <a:noFill/>
        </p:spPr>
        <p:txBody>
          <a:bodyPr wrap="square" rtlCol="0">
            <a:spAutoFit/>
          </a:bodyPr>
          <a:lstStyle/>
          <a:p>
            <a:r>
              <a:rPr lang="zh-CN" altLang="en-US" b="1" dirty="0" smtClean="0">
                <a:solidFill>
                  <a:schemeClr val="accent6">
                    <a:lumMod val="75000"/>
                  </a:schemeClr>
                </a:solidFill>
              </a:rPr>
              <a:t>一、</a:t>
            </a:r>
            <a:r>
              <a:rPr lang="zh-CN" altLang="en-US" b="1" dirty="0" smtClean="0">
                <a:solidFill>
                  <a:srgbClr val="00B0F0"/>
                </a:solidFill>
              </a:rPr>
              <a:t>晓峰</a:t>
            </a:r>
            <a:r>
              <a:rPr lang="en-US" altLang="zh-CN" b="1" dirty="0" smtClean="0">
                <a:solidFill>
                  <a:srgbClr val="00B0F0"/>
                </a:solidFill>
              </a:rPr>
              <a:t>P2P</a:t>
            </a:r>
            <a:r>
              <a:rPr lang="zh-CN" altLang="en-US" b="1" dirty="0" smtClean="0">
                <a:solidFill>
                  <a:srgbClr val="00B0F0"/>
                </a:solidFill>
              </a:rPr>
              <a:t>借贷系统</a:t>
            </a:r>
            <a:endParaRPr lang="en-US" altLang="zh-CN" b="1" dirty="0" smtClean="0">
              <a:solidFill>
                <a:schemeClr val="accent6">
                  <a:lumMod val="75000"/>
                </a:schemeClr>
              </a:solidFill>
            </a:endParaRPr>
          </a:p>
        </p:txBody>
      </p:sp>
      <p:sp>
        <p:nvSpPr>
          <p:cNvPr id="15" name="TextBox 14"/>
          <p:cNvSpPr txBox="1"/>
          <p:nvPr/>
        </p:nvSpPr>
        <p:spPr>
          <a:xfrm>
            <a:off x="4049484" y="942390"/>
            <a:ext cx="5794311" cy="923330"/>
          </a:xfrm>
          <a:prstGeom prst="rect">
            <a:avLst/>
          </a:prstGeom>
          <a:noFill/>
        </p:spPr>
        <p:txBody>
          <a:bodyPr wrap="square" rtlCol="0">
            <a:spAutoFit/>
          </a:bodyPr>
          <a:lstStyle/>
          <a:p>
            <a:r>
              <a:rPr lang="zh-CN" altLang="en-US" b="1" dirty="0" smtClean="0">
                <a:solidFill>
                  <a:schemeClr val="accent2">
                    <a:lumMod val="75000"/>
                  </a:schemeClr>
                </a:solidFill>
              </a:rPr>
              <a:t>开发团队雄厚，网站灵活性强，售后服务形成流水线，采用自有的框架搭建，独特的加密狗的使用，安全性为同行业最高</a:t>
            </a:r>
            <a:endParaRPr lang="zh-CN" altLang="en-US" b="1" dirty="0">
              <a:solidFill>
                <a:schemeClr val="accent2">
                  <a:lumMod val="75000"/>
                </a:schemeClr>
              </a:solidFill>
            </a:endParaRPr>
          </a:p>
        </p:txBody>
      </p:sp>
      <p:sp>
        <p:nvSpPr>
          <p:cNvPr id="16" name="TextBox 15"/>
          <p:cNvSpPr txBox="1"/>
          <p:nvPr/>
        </p:nvSpPr>
        <p:spPr>
          <a:xfrm>
            <a:off x="1838131" y="2640564"/>
            <a:ext cx="2519265" cy="369332"/>
          </a:xfrm>
          <a:prstGeom prst="rect">
            <a:avLst/>
          </a:prstGeom>
          <a:noFill/>
        </p:spPr>
        <p:txBody>
          <a:bodyPr wrap="square" rtlCol="0">
            <a:spAutoFit/>
          </a:bodyPr>
          <a:lstStyle/>
          <a:p>
            <a:r>
              <a:rPr lang="zh-CN" altLang="en-US" dirty="0" smtClean="0"/>
              <a:t>二、帝友</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3" name="TextBox 22"/>
          <p:cNvSpPr txBox="1"/>
          <p:nvPr/>
        </p:nvSpPr>
        <p:spPr>
          <a:xfrm>
            <a:off x="4845697" y="2317104"/>
            <a:ext cx="5794311" cy="830997"/>
          </a:xfrm>
          <a:prstGeom prst="rect">
            <a:avLst/>
          </a:prstGeom>
          <a:noFill/>
        </p:spPr>
        <p:txBody>
          <a:bodyPr wrap="square" rtlCol="0">
            <a:spAutoFit/>
          </a:bodyPr>
          <a:lstStyle/>
          <a:p>
            <a:r>
              <a:rPr lang="zh-CN" altLang="en-US" sz="1600" b="1" dirty="0" smtClean="0">
                <a:solidFill>
                  <a:schemeClr val="accent3">
                    <a:lumMod val="75000"/>
                  </a:schemeClr>
                </a:solidFill>
              </a:rPr>
              <a:t>借款账户跟理财账户分离，可灵活切换，有现成的推广管理，可以后台添加推荐人，但只可统计到二级推荐。制作周期短，经验丰富。</a:t>
            </a:r>
            <a:endParaRPr lang="zh-CN" altLang="en-US" sz="1600" b="1" dirty="0">
              <a:solidFill>
                <a:schemeClr val="accent3">
                  <a:lumMod val="75000"/>
                </a:schemeClr>
              </a:solidFill>
            </a:endParaRPr>
          </a:p>
        </p:txBody>
      </p:sp>
      <p:sp>
        <p:nvSpPr>
          <p:cNvPr id="24" name="TextBox 23"/>
          <p:cNvSpPr txBox="1"/>
          <p:nvPr/>
        </p:nvSpPr>
        <p:spPr>
          <a:xfrm>
            <a:off x="628262" y="3865984"/>
            <a:ext cx="2870718" cy="369332"/>
          </a:xfrm>
          <a:prstGeom prst="rect">
            <a:avLst/>
          </a:prstGeom>
          <a:noFill/>
        </p:spPr>
        <p:txBody>
          <a:bodyPr wrap="square" rtlCol="0">
            <a:spAutoFit/>
          </a:bodyPr>
          <a:lstStyle/>
          <a:p>
            <a:r>
              <a:rPr lang="zh-CN" altLang="en-US" dirty="0" smtClean="0"/>
              <a:t>三、绿麻雀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6" name="TextBox 25"/>
          <p:cNvSpPr txBox="1"/>
          <p:nvPr/>
        </p:nvSpPr>
        <p:spPr>
          <a:xfrm>
            <a:off x="3906416" y="3598506"/>
            <a:ext cx="5794311" cy="646331"/>
          </a:xfrm>
          <a:prstGeom prst="rect">
            <a:avLst/>
          </a:prstGeom>
          <a:noFill/>
        </p:spPr>
        <p:txBody>
          <a:bodyPr wrap="square" rtlCol="0">
            <a:spAutoFit/>
          </a:bodyPr>
          <a:lstStyle/>
          <a:p>
            <a:r>
              <a:rPr lang="en-US" altLang="zh-CN" b="1" dirty="0" smtClean="0">
                <a:solidFill>
                  <a:schemeClr val="accent5">
                    <a:lumMod val="75000"/>
                  </a:schemeClr>
                </a:solidFill>
              </a:rPr>
              <a:t>P2C</a:t>
            </a:r>
            <a:r>
              <a:rPr lang="zh-CN" altLang="en-US" b="1" dirty="0" smtClean="0">
                <a:solidFill>
                  <a:schemeClr val="accent5">
                    <a:lumMod val="75000"/>
                  </a:schemeClr>
                </a:solidFill>
              </a:rPr>
              <a:t>以及理财模块相对比较成熟，价格便宜（</a:t>
            </a:r>
            <a:r>
              <a:rPr lang="en-US" altLang="zh-CN" b="1" dirty="0" smtClean="0">
                <a:solidFill>
                  <a:schemeClr val="accent5">
                    <a:lumMod val="75000"/>
                  </a:schemeClr>
                </a:solidFill>
              </a:rPr>
              <a:t>PHP</a:t>
            </a:r>
            <a:r>
              <a:rPr lang="zh-CN" altLang="en-US" b="1" dirty="0" smtClean="0">
                <a:solidFill>
                  <a:schemeClr val="accent5">
                    <a:lumMod val="75000"/>
                  </a:schemeClr>
                </a:solidFill>
              </a:rPr>
              <a:t>）版。且其行业比较知名，入行较早。老板是山东人。</a:t>
            </a:r>
            <a:endParaRPr lang="zh-CN" altLang="en-US" b="1" dirty="0">
              <a:solidFill>
                <a:schemeClr val="accent5">
                  <a:lumMod val="75000"/>
                </a:schemeClr>
              </a:solidFill>
            </a:endParaRPr>
          </a:p>
        </p:txBody>
      </p:sp>
      <p:sp>
        <p:nvSpPr>
          <p:cNvPr id="27" name="TextBox 26"/>
          <p:cNvSpPr txBox="1"/>
          <p:nvPr/>
        </p:nvSpPr>
        <p:spPr>
          <a:xfrm>
            <a:off x="1974980" y="5138057"/>
            <a:ext cx="2979575" cy="369332"/>
          </a:xfrm>
          <a:prstGeom prst="rect">
            <a:avLst/>
          </a:prstGeom>
          <a:noFill/>
        </p:spPr>
        <p:txBody>
          <a:bodyPr wrap="square" rtlCol="0">
            <a:spAutoFit/>
          </a:bodyPr>
          <a:lstStyle/>
          <a:p>
            <a:r>
              <a:rPr lang="zh-CN" altLang="en-US" dirty="0" smtClean="0"/>
              <a:t>四、无忧科技</a:t>
            </a:r>
            <a:r>
              <a:rPr lang="en-US" altLang="zh-CN" b="1" dirty="0" smtClean="0">
                <a:solidFill>
                  <a:srgbClr val="00B0F0"/>
                </a:solidFill>
              </a:rPr>
              <a:t>P2P</a:t>
            </a:r>
            <a:r>
              <a:rPr lang="zh-CN" altLang="en-US" b="1" dirty="0" smtClean="0">
                <a:solidFill>
                  <a:srgbClr val="00B0F0"/>
                </a:solidFill>
              </a:rPr>
              <a:t>借贷系统</a:t>
            </a:r>
            <a:endParaRPr lang="zh-CN" altLang="en-US" dirty="0"/>
          </a:p>
        </p:txBody>
      </p:sp>
      <p:sp>
        <p:nvSpPr>
          <p:cNvPr id="28" name="TextBox 27"/>
          <p:cNvSpPr txBox="1"/>
          <p:nvPr/>
        </p:nvSpPr>
        <p:spPr>
          <a:xfrm>
            <a:off x="5141167" y="4739952"/>
            <a:ext cx="5794311" cy="830997"/>
          </a:xfrm>
          <a:prstGeom prst="rect">
            <a:avLst/>
          </a:prstGeom>
          <a:noFill/>
        </p:spPr>
        <p:txBody>
          <a:bodyPr wrap="square" rtlCol="0">
            <a:spAutoFit/>
          </a:bodyPr>
          <a:lstStyle/>
          <a:p>
            <a:r>
              <a:rPr lang="en-US" altLang="zh-CN" sz="1600" b="1" dirty="0" smtClean="0">
                <a:solidFill>
                  <a:schemeClr val="accent6">
                    <a:lumMod val="75000"/>
                  </a:schemeClr>
                </a:solidFill>
              </a:rPr>
              <a:t>U</a:t>
            </a:r>
            <a:r>
              <a:rPr lang="zh-CN" altLang="en-US" sz="1600" b="1" dirty="0" smtClean="0">
                <a:solidFill>
                  <a:schemeClr val="accent6">
                    <a:lumMod val="75000"/>
                  </a:schemeClr>
                </a:solidFill>
              </a:rPr>
              <a:t>盾、后台登陆短信验证，定制制作，单独的客户管理系统（管户系统），可分析客户对产品的喜好。团队实力强，拥有官方背景，后续对程序员有对应的培训以及帮扶。</a:t>
            </a:r>
            <a:endParaRPr lang="zh-CN" altLang="en-US" sz="1600" b="1" dirty="0">
              <a:solidFill>
                <a:schemeClr val="accent6">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6" y="648168"/>
              <a:ext cx="1995465"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模块与费用</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graphicFrame>
        <p:nvGraphicFramePr>
          <p:cNvPr id="17" name="表格 16"/>
          <p:cNvGraphicFramePr>
            <a:graphicFrameLocks noGrp="1"/>
          </p:cNvGraphicFramePr>
          <p:nvPr/>
        </p:nvGraphicFramePr>
        <p:xfrm>
          <a:off x="2032001" y="1141288"/>
          <a:ext cx="8127998" cy="4574366"/>
        </p:xfrm>
        <a:graphic>
          <a:graphicData uri="http://schemas.openxmlformats.org/drawingml/2006/table">
            <a:tbl>
              <a:tblPr/>
              <a:tblGrid>
                <a:gridCol w="667882"/>
                <a:gridCol w="1865029"/>
                <a:gridCol w="1865029"/>
                <a:gridCol w="1865029"/>
                <a:gridCol w="1865029"/>
              </a:tblGrid>
              <a:tr h="483900">
                <a:tc>
                  <a:txBody>
                    <a:bodyPr/>
                    <a:lstStyle/>
                    <a:p>
                      <a:pPr algn="ctr" fontAlgn="ctr"/>
                      <a:r>
                        <a:rPr lang="zh-CN" altLang="en-US" sz="1100" b="1" i="0" u="none" strike="noStrike">
                          <a:solidFill>
                            <a:srgbClr val="000000"/>
                          </a:solidFill>
                          <a:latin typeface="宋体"/>
                        </a:rPr>
                        <a:t>　</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1" i="0" u="none" strike="noStrike">
                          <a:solidFill>
                            <a:srgbClr val="000000"/>
                          </a:solidFill>
                          <a:latin typeface="宋体"/>
                        </a:rPr>
                        <a:t>晓峰</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ctr" fontAlgn="ctr"/>
                      <a:r>
                        <a:rPr lang="zh-CN" altLang="en-US" sz="1100" b="1" i="0" u="none" strike="noStrike">
                          <a:solidFill>
                            <a:srgbClr val="000000"/>
                          </a:solidFill>
                          <a:latin typeface="宋体"/>
                        </a:rPr>
                        <a:t>帝友</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ctr" fontAlgn="ctr"/>
                      <a:r>
                        <a:rPr lang="zh-CN" altLang="en-US" sz="1100" b="1" i="0" u="none" strike="noStrike">
                          <a:solidFill>
                            <a:srgbClr val="000000"/>
                          </a:solidFill>
                          <a:latin typeface="宋体"/>
                        </a:rPr>
                        <a:t>绿麻雀</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ctr" fontAlgn="ctr"/>
                      <a:r>
                        <a:rPr lang="zh-CN" altLang="en-US" sz="1100" b="1" i="0" u="none" strike="noStrike">
                          <a:solidFill>
                            <a:srgbClr val="000000"/>
                          </a:solidFill>
                          <a:latin typeface="宋体"/>
                        </a:rPr>
                        <a:t>无忧科技</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483900">
                <a:tc>
                  <a:txBody>
                    <a:bodyPr/>
                    <a:lstStyle/>
                    <a:p>
                      <a:pPr algn="ctr" fontAlgn="ctr"/>
                      <a:r>
                        <a:rPr lang="en-US" sz="1100" b="1" i="0" u="none" strike="noStrike">
                          <a:solidFill>
                            <a:srgbClr val="000000"/>
                          </a:solidFill>
                          <a:latin typeface="宋体"/>
                        </a:rPr>
                        <a:t>P2P</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a:t>
                      </a:r>
                      <a:r>
                        <a:rPr lang="en-US" altLang="zh-CN" sz="1100" b="0" i="0" u="none" strike="noStrike">
                          <a:solidFill>
                            <a:srgbClr val="000000"/>
                          </a:solidFill>
                          <a:latin typeface="宋体"/>
                        </a:rPr>
                        <a:t>17-22</a:t>
                      </a:r>
                      <a:r>
                        <a:rPr lang="en-US" sz="1100" b="0" i="0" u="none" strike="noStrike">
                          <a:solidFill>
                            <a:srgbClr val="000000"/>
                          </a:solidFill>
                          <a:latin typeface="宋体"/>
                        </a:rPr>
                        <a:t>W</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基础版本，</a:t>
                      </a:r>
                      <a:r>
                        <a:rPr lang="en-US" sz="1100" b="0" i="0" u="none" strike="noStrike">
                          <a:solidFill>
                            <a:srgbClr val="000000"/>
                          </a:solidFill>
                          <a:latin typeface="Tahoma"/>
                        </a:rPr>
                        <a:t>JAVA</a:t>
                      </a:r>
                      <a:r>
                        <a:rPr lang="zh-CN" altLang="en-US" sz="1100" b="0" i="0" u="none" strike="noStrike">
                          <a:solidFill>
                            <a:srgbClr val="000000"/>
                          </a:solidFill>
                          <a:latin typeface="宋体"/>
                        </a:rPr>
                        <a:t>版</a:t>
                      </a:r>
                      <a:r>
                        <a:rPr lang="en-US" altLang="zh-CN" sz="1100" b="0" i="0" u="none" strike="noStrike">
                          <a:solidFill>
                            <a:srgbClr val="000000"/>
                          </a:solidFill>
                          <a:latin typeface="Tahoma"/>
                        </a:rPr>
                        <a:t>15</a:t>
                      </a:r>
                      <a:r>
                        <a:rPr lang="en-US" sz="1100" b="0" i="0" u="none" strike="noStrike">
                          <a:solidFill>
                            <a:srgbClr val="000000"/>
                          </a:solidFill>
                          <a:latin typeface="Tahoma"/>
                        </a:rPr>
                        <a:t>W</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rowSpan="3">
                  <a:txBody>
                    <a:bodyPr/>
                    <a:lstStyle/>
                    <a:p>
                      <a:pPr algn="l" fontAlgn="ctr"/>
                      <a:r>
                        <a:rPr lang="zh-CN" altLang="en-US" sz="1100" b="0" i="0" u="none" strike="noStrike">
                          <a:solidFill>
                            <a:srgbClr val="000000"/>
                          </a:solidFill>
                          <a:latin typeface="宋体"/>
                        </a:rPr>
                        <a:t>三合一版</a:t>
                      </a:r>
                      <a:r>
                        <a:rPr lang="en-US" altLang="zh-CN" sz="1100" b="0" i="0" u="none" strike="noStrike">
                          <a:solidFill>
                            <a:srgbClr val="000000"/>
                          </a:solidFill>
                          <a:latin typeface="Tahoma"/>
                        </a:rPr>
                        <a:t>18</a:t>
                      </a:r>
                      <a:r>
                        <a:rPr lang="en-US" sz="1100" b="0" i="0" u="none" strike="noStrike">
                          <a:solidFill>
                            <a:srgbClr val="000000"/>
                          </a:solidFill>
                          <a:latin typeface="Tahoma"/>
                        </a:rPr>
                        <a:t>W</a:t>
                      </a:r>
                      <a:r>
                        <a:rPr lang="en-US" sz="1100" b="0" i="0" u="none" strike="noStrike">
                          <a:solidFill>
                            <a:srgbClr val="000000"/>
                          </a:solidFill>
                          <a:latin typeface="宋体"/>
                        </a:rPr>
                        <a:t>，</a:t>
                      </a:r>
                      <a:r>
                        <a:rPr lang="zh-CN" altLang="en-US" sz="1100" b="0" i="0" u="none" strike="noStrike">
                          <a:solidFill>
                            <a:srgbClr val="000000"/>
                          </a:solidFill>
                          <a:latin typeface="宋体"/>
                        </a:rPr>
                        <a:t>开源</a:t>
                      </a:r>
                      <a:endParaRPr lang="zh-CN" altLang="en-US" sz="1100" b="0" i="0" u="none" strike="noStrike">
                        <a:solidFill>
                          <a:srgbClr val="000000"/>
                        </a:solidFill>
                        <a:latin typeface="Tahoma"/>
                      </a:endParaRP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rowSpan="7">
                  <a:txBody>
                    <a:bodyPr/>
                    <a:lstStyle/>
                    <a:p>
                      <a:pPr algn="l" fontAlgn="ctr"/>
                      <a:r>
                        <a:rPr lang="zh-CN" altLang="en-US" sz="1100" b="0" i="0" u="none" strike="noStrike">
                          <a:solidFill>
                            <a:srgbClr val="000000"/>
                          </a:solidFill>
                          <a:latin typeface="宋体"/>
                        </a:rPr>
                        <a:t>完全定制开发，理财模块</a:t>
                      </a:r>
                      <a:r>
                        <a:rPr lang="en-US" altLang="zh-CN" sz="1100" b="0" i="0" u="none" strike="noStrike">
                          <a:solidFill>
                            <a:srgbClr val="000000"/>
                          </a:solidFill>
                          <a:latin typeface="Tahoma"/>
                        </a:rPr>
                        <a:t>+</a:t>
                      </a:r>
                      <a:r>
                        <a:rPr lang="en-US" sz="1100" b="0" i="0" u="none" strike="noStrike">
                          <a:solidFill>
                            <a:srgbClr val="000000"/>
                          </a:solidFill>
                          <a:latin typeface="Tahoma"/>
                        </a:rPr>
                        <a:t>P2P+P2C+</a:t>
                      </a:r>
                      <a:r>
                        <a:rPr lang="zh-CN" altLang="en-US" sz="1100" b="0" i="0" u="none" strike="noStrike">
                          <a:solidFill>
                            <a:srgbClr val="000000"/>
                          </a:solidFill>
                          <a:latin typeface="宋体"/>
                        </a:rPr>
                        <a:t>推广系统（简易的</a:t>
                      </a:r>
                      <a:r>
                        <a:rPr lang="en-US" sz="1100" b="0" i="0" u="none" strike="noStrike">
                          <a:solidFill>
                            <a:srgbClr val="000000"/>
                          </a:solidFill>
                          <a:latin typeface="Tahoma"/>
                        </a:rPr>
                        <a:t>CRM</a:t>
                      </a:r>
                      <a:r>
                        <a:rPr lang="en-US" sz="1100" b="0" i="0" u="none" strike="noStrike">
                          <a:solidFill>
                            <a:srgbClr val="000000"/>
                          </a:solidFill>
                          <a:latin typeface="宋体"/>
                        </a:rPr>
                        <a:t>，</a:t>
                      </a:r>
                      <a:r>
                        <a:rPr lang="zh-CN" altLang="en-US" sz="1100" b="0" i="0" u="none" strike="noStrike">
                          <a:solidFill>
                            <a:srgbClr val="000000"/>
                          </a:solidFill>
                          <a:latin typeface="宋体"/>
                        </a:rPr>
                        <a:t>户管系统）</a:t>
                      </a:r>
                      <a:r>
                        <a:rPr lang="en-US" altLang="zh-CN" sz="1100" b="0" i="0" u="none" strike="noStrike">
                          <a:solidFill>
                            <a:srgbClr val="000000"/>
                          </a:solidFill>
                          <a:latin typeface="Tahoma"/>
                        </a:rPr>
                        <a:t>+</a:t>
                      </a:r>
                      <a:r>
                        <a:rPr lang="zh-CN" altLang="en-US" sz="1100" b="0" i="0" u="none" strike="noStrike">
                          <a:solidFill>
                            <a:srgbClr val="000000"/>
                          </a:solidFill>
                          <a:latin typeface="宋体"/>
                        </a:rPr>
                        <a:t>微公益</a:t>
                      </a:r>
                      <a:r>
                        <a:rPr lang="en-US" altLang="zh-CN" sz="1100" b="0" i="0" u="none" strike="noStrike">
                          <a:solidFill>
                            <a:srgbClr val="000000"/>
                          </a:solidFill>
                          <a:latin typeface="Tahoma"/>
                        </a:rPr>
                        <a:t>+</a:t>
                      </a:r>
                      <a:r>
                        <a:rPr lang="zh-CN" altLang="en-US" sz="1100" b="0" i="0" u="none" strike="noStrike">
                          <a:solidFill>
                            <a:srgbClr val="000000"/>
                          </a:solidFill>
                          <a:latin typeface="宋体"/>
                        </a:rPr>
                        <a:t>红包（体验金）等项目预估价</a:t>
                      </a:r>
                      <a:r>
                        <a:rPr lang="en-US" altLang="zh-CN" sz="1100" b="0" i="0" u="none" strike="noStrike">
                          <a:solidFill>
                            <a:srgbClr val="000000"/>
                          </a:solidFill>
                          <a:latin typeface="Tahoma"/>
                        </a:rPr>
                        <a:t>20</a:t>
                      </a:r>
                      <a:r>
                        <a:rPr lang="en-US" sz="1100" b="0" i="0" u="none" strike="noStrike">
                          <a:solidFill>
                            <a:srgbClr val="000000"/>
                          </a:solidFill>
                          <a:latin typeface="Tahoma"/>
                        </a:rPr>
                        <a:t>W</a:t>
                      </a:r>
                      <a:r>
                        <a:rPr lang="zh-CN" altLang="en-US" sz="1100" b="0" i="0" u="none" strike="noStrike">
                          <a:solidFill>
                            <a:srgbClr val="000000"/>
                          </a:solidFill>
                          <a:latin typeface="宋体"/>
                        </a:rPr>
                        <a:t>左右</a:t>
                      </a:r>
                      <a:endParaRPr lang="zh-CN" altLang="en-US" sz="1100" b="0" i="0" u="none" strike="noStrike">
                        <a:solidFill>
                          <a:srgbClr val="000000"/>
                        </a:solidFill>
                        <a:latin typeface="Tahoma"/>
                      </a:endParaRP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483900">
                <a:tc>
                  <a:txBody>
                    <a:bodyPr/>
                    <a:lstStyle/>
                    <a:p>
                      <a:pPr algn="ctr" fontAlgn="ctr"/>
                      <a:r>
                        <a:rPr lang="en-US" sz="1100" b="1" i="0" u="none" strike="noStrike">
                          <a:solidFill>
                            <a:srgbClr val="000000"/>
                          </a:solidFill>
                          <a:latin typeface="宋体"/>
                        </a:rPr>
                        <a:t>P2C</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基础版本上加价开发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基础版本上加价开发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vMerge="1">
                  <a:txBody>
                    <a:bodyPr/>
                    <a:lstStyle/>
                    <a:p>
                      <a:endParaRPr lang="zh-CN" altLang="en-US"/>
                    </a:p>
                  </a:txBody>
                  <a:tcPr/>
                </a:tc>
                <a:tc vMerge="1">
                  <a:txBody>
                    <a:bodyPr/>
                    <a:lstStyle/>
                    <a:p>
                      <a:endParaRPr lang="zh-CN" altLang="en-US"/>
                    </a:p>
                  </a:txBody>
                  <a:tcPr/>
                </a:tc>
              </a:tr>
              <a:tr h="483900">
                <a:tc>
                  <a:txBody>
                    <a:bodyPr/>
                    <a:lstStyle/>
                    <a:p>
                      <a:pPr algn="ctr" fontAlgn="ctr"/>
                      <a:r>
                        <a:rPr lang="zh-CN" altLang="en-US" sz="1100" b="1" i="0" u="none" strike="noStrike">
                          <a:solidFill>
                            <a:srgbClr val="000000"/>
                          </a:solidFill>
                          <a:latin typeface="宋体"/>
                        </a:rPr>
                        <a:t>理财模块</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基础版本上加价开发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加价</a:t>
                      </a:r>
                      <a:r>
                        <a:rPr lang="en-US" altLang="zh-CN" sz="1100" b="0" i="0" u="none" strike="noStrike">
                          <a:solidFill>
                            <a:srgbClr val="000000"/>
                          </a:solidFill>
                          <a:latin typeface="宋体"/>
                        </a:rPr>
                        <a:t>100000</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vMerge="1">
                  <a:txBody>
                    <a:bodyPr/>
                    <a:lstStyle/>
                    <a:p>
                      <a:endParaRPr lang="zh-CN" altLang="en-US"/>
                    </a:p>
                  </a:txBody>
                  <a:tcPr/>
                </a:tc>
                <a:tc vMerge="1">
                  <a:txBody>
                    <a:bodyPr/>
                    <a:lstStyle/>
                    <a:p>
                      <a:endParaRPr lang="zh-CN" altLang="en-US"/>
                    </a:p>
                  </a:txBody>
                  <a:tcPr/>
                </a:tc>
              </a:tr>
              <a:tr h="483900">
                <a:tc>
                  <a:txBody>
                    <a:bodyPr/>
                    <a:lstStyle/>
                    <a:p>
                      <a:pPr algn="ctr" fontAlgn="ctr"/>
                      <a:r>
                        <a:rPr lang="zh-CN" altLang="en-US" sz="1100" b="1" i="0" u="none" strike="noStrike">
                          <a:solidFill>
                            <a:srgbClr val="000000"/>
                          </a:solidFill>
                          <a:latin typeface="宋体"/>
                        </a:rPr>
                        <a:t>众筹</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基础版本上加价开发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加价</a:t>
                      </a:r>
                      <a:r>
                        <a:rPr lang="en-US" altLang="zh-CN" sz="1100" b="0" i="0" u="none" strike="noStrike">
                          <a:solidFill>
                            <a:srgbClr val="000000"/>
                          </a:solidFill>
                          <a:latin typeface="宋体"/>
                        </a:rPr>
                        <a:t>100000</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l" fontAlgn="ctr"/>
                      <a:r>
                        <a:rPr lang="zh-CN" altLang="en-US" sz="1100" b="0" i="0" u="none" strike="noStrike">
                          <a:solidFill>
                            <a:srgbClr val="000000"/>
                          </a:solidFill>
                          <a:latin typeface="宋体"/>
                        </a:rPr>
                        <a:t>正在开发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zh-CN" altLang="en-US"/>
                    </a:p>
                  </a:txBody>
                  <a:tcPr/>
                </a:tc>
              </a:tr>
              <a:tr h="483900">
                <a:tc>
                  <a:txBody>
                    <a:bodyPr/>
                    <a:lstStyle/>
                    <a:p>
                      <a:pPr algn="ctr" fontAlgn="ctr"/>
                      <a:r>
                        <a:rPr lang="zh-CN" altLang="en-US" sz="1100" b="1" i="0" u="none" strike="noStrike">
                          <a:solidFill>
                            <a:srgbClr val="000000"/>
                          </a:solidFill>
                          <a:latin typeface="宋体"/>
                        </a:rPr>
                        <a:t>股权配资</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基础版本上加价开发</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目前没有课定制开发，基础版本上加价</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l" fontAlgn="ctr"/>
                      <a:r>
                        <a:rPr lang="zh-CN" altLang="en-US" sz="1100" b="0" i="0" u="none" strike="noStrike">
                          <a:solidFill>
                            <a:srgbClr val="000000"/>
                          </a:solidFill>
                          <a:latin typeface="宋体"/>
                        </a:rPr>
                        <a:t>可做加钱</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zh-CN" altLang="en-US"/>
                    </a:p>
                  </a:txBody>
                  <a:tcPr/>
                </a:tc>
              </a:tr>
              <a:tr h="483900">
                <a:tc>
                  <a:txBody>
                    <a:bodyPr/>
                    <a:lstStyle/>
                    <a:p>
                      <a:pPr algn="ctr" fontAlgn="ctr"/>
                      <a:r>
                        <a:rPr lang="zh-CN" altLang="en-US" sz="1100" b="1" i="0" u="none" strike="noStrike">
                          <a:solidFill>
                            <a:srgbClr val="000000"/>
                          </a:solidFill>
                          <a:latin typeface="宋体"/>
                        </a:rPr>
                        <a:t>推广系统</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基础版本自带</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加价</a:t>
                      </a:r>
                      <a:r>
                        <a:rPr lang="en-US" altLang="zh-CN" sz="1100" b="0" i="0" u="none" strike="noStrike">
                          <a:solidFill>
                            <a:srgbClr val="000000"/>
                          </a:solidFill>
                          <a:latin typeface="宋体"/>
                        </a:rPr>
                        <a:t>10000</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l" fontAlgn="ctr"/>
                      <a:r>
                        <a:rPr lang="zh-CN" altLang="en-US" sz="1100" b="0" i="0" u="none" strike="noStrike">
                          <a:solidFill>
                            <a:srgbClr val="000000"/>
                          </a:solidFill>
                          <a:latin typeface="宋体"/>
                        </a:rPr>
                        <a:t>类似于目前我们网站的推广管理</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zh-CN" altLang="en-US"/>
                    </a:p>
                  </a:txBody>
                  <a:tcPr/>
                </a:tc>
              </a:tr>
              <a:tr h="483900">
                <a:tc>
                  <a:txBody>
                    <a:bodyPr/>
                    <a:lstStyle/>
                    <a:p>
                      <a:pPr algn="ctr" fontAlgn="ctr"/>
                      <a:r>
                        <a:rPr lang="zh-CN" altLang="en-US" sz="1100" b="1" i="0" u="none" strike="noStrike">
                          <a:solidFill>
                            <a:srgbClr val="000000"/>
                          </a:solidFill>
                          <a:latin typeface="宋体"/>
                        </a:rPr>
                        <a:t>积分商城</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基础版本自带</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加价</a:t>
                      </a:r>
                      <a:r>
                        <a:rPr lang="en-US" altLang="zh-CN" sz="1100" b="0" i="0" u="none" strike="noStrike">
                          <a:solidFill>
                            <a:srgbClr val="000000"/>
                          </a:solidFill>
                          <a:latin typeface="宋体"/>
                        </a:rPr>
                        <a:t>20000</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l" fontAlgn="ctr"/>
                      <a:r>
                        <a:rPr lang="zh-CN" altLang="en-US" sz="1100" b="0" i="0" u="none" strike="noStrike">
                          <a:solidFill>
                            <a:srgbClr val="000000"/>
                          </a:solidFill>
                          <a:latin typeface="宋体"/>
                        </a:rPr>
                        <a:t>自带</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vMerge="1">
                  <a:txBody>
                    <a:bodyPr/>
                    <a:lstStyle/>
                    <a:p>
                      <a:endParaRPr lang="zh-CN" altLang="en-US"/>
                    </a:p>
                  </a:txBody>
                  <a:tcPr/>
                </a:tc>
              </a:tr>
              <a:tr h="703166">
                <a:tc>
                  <a:txBody>
                    <a:bodyPr/>
                    <a:lstStyle/>
                    <a:p>
                      <a:pPr algn="ctr" fontAlgn="ctr"/>
                      <a:r>
                        <a:rPr lang="zh-CN" altLang="en-US" sz="1100" b="1" i="0" u="none" strike="noStrike">
                          <a:solidFill>
                            <a:srgbClr val="000000"/>
                          </a:solidFill>
                          <a:latin typeface="宋体"/>
                        </a:rPr>
                        <a:t>备注</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latin typeface="宋体"/>
                        </a:rPr>
                        <a:t>晓峰提出众筹、股票配资不可与</a:t>
                      </a:r>
                      <a:r>
                        <a:rPr lang="en-US" sz="1100" b="0" i="0" u="none" strike="noStrike">
                          <a:solidFill>
                            <a:srgbClr val="000000"/>
                          </a:solidFill>
                          <a:latin typeface="宋体"/>
                        </a:rPr>
                        <a:t>P2P</a:t>
                      </a:r>
                      <a:r>
                        <a:rPr lang="zh-CN" altLang="en-US" sz="1100" b="0" i="0" u="none" strike="noStrike">
                          <a:solidFill>
                            <a:srgbClr val="000000"/>
                          </a:solidFill>
                          <a:latin typeface="宋体"/>
                        </a:rPr>
                        <a:t>合在一起做，开源费用</a:t>
                      </a:r>
                      <a:r>
                        <a:rPr lang="en-US" altLang="zh-CN" sz="1100" b="0" i="0" u="none" strike="noStrike">
                          <a:solidFill>
                            <a:srgbClr val="000000"/>
                          </a:solidFill>
                          <a:latin typeface="宋体"/>
                        </a:rPr>
                        <a:t>12</a:t>
                      </a:r>
                      <a:r>
                        <a:rPr lang="en-US" sz="1100" b="0" i="0" u="none" strike="noStrike">
                          <a:solidFill>
                            <a:srgbClr val="000000"/>
                          </a:solidFill>
                          <a:latin typeface="宋体"/>
                        </a:rPr>
                        <a:t>W</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a:txBody>
                    <a:bodyPr/>
                    <a:lstStyle/>
                    <a:p>
                      <a:pPr algn="l" fontAlgn="ctr"/>
                      <a:r>
                        <a:rPr lang="zh-CN" altLang="en-US" sz="1100" b="0" i="0" u="none" strike="noStrike">
                          <a:solidFill>
                            <a:srgbClr val="000000"/>
                          </a:solidFill>
                          <a:latin typeface="宋体"/>
                        </a:rPr>
                        <a:t>基础版本只有简单的</a:t>
                      </a:r>
                      <a:r>
                        <a:rPr lang="en-US" sz="1100" b="0" i="0" u="none" strike="noStrike">
                          <a:solidFill>
                            <a:srgbClr val="000000"/>
                          </a:solidFill>
                          <a:latin typeface="宋体"/>
                        </a:rPr>
                        <a:t>P2P，</a:t>
                      </a:r>
                      <a:r>
                        <a:rPr lang="zh-CN" altLang="en-US" sz="1100" b="0" i="0" u="none" strike="noStrike">
                          <a:solidFill>
                            <a:srgbClr val="000000"/>
                          </a:solidFill>
                          <a:latin typeface="宋体"/>
                        </a:rPr>
                        <a:t>其余如债权转让、流转标、提前还款等全部加价开发，开源费用</a:t>
                      </a:r>
                      <a:r>
                        <a:rPr lang="en-US" altLang="zh-CN" sz="1100" b="0" i="0" u="none" strike="noStrike">
                          <a:solidFill>
                            <a:srgbClr val="000000"/>
                          </a:solidFill>
                          <a:latin typeface="宋体"/>
                        </a:rPr>
                        <a:t>10</a:t>
                      </a:r>
                      <a:r>
                        <a:rPr lang="en-US" sz="1100" b="0" i="0" u="none" strike="noStrike">
                          <a:solidFill>
                            <a:srgbClr val="000000"/>
                          </a:solidFill>
                          <a:latin typeface="宋体"/>
                        </a:rPr>
                        <a:t>W</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A1C7"/>
                    </a:solidFill>
                  </a:tcPr>
                </a:tc>
                <a:tc>
                  <a:txBody>
                    <a:bodyPr/>
                    <a:lstStyle/>
                    <a:p>
                      <a:pPr algn="l" fontAlgn="ctr"/>
                      <a:r>
                        <a:rPr lang="zh-CN" altLang="en-US" sz="1100" b="0" i="0" u="none" strike="noStrike">
                          <a:solidFill>
                            <a:srgbClr val="000000"/>
                          </a:solidFill>
                          <a:latin typeface="宋体"/>
                        </a:rPr>
                        <a:t>综合版直接开源</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A"/>
                    </a:solidFill>
                  </a:tcPr>
                </a:tc>
                <a:tc>
                  <a:txBody>
                    <a:bodyPr/>
                    <a:lstStyle/>
                    <a:p>
                      <a:pPr algn="l" fontAlgn="ctr"/>
                      <a:r>
                        <a:rPr lang="zh-CN" altLang="en-US" sz="1100" b="0" i="0" u="none" strike="noStrike" dirty="0">
                          <a:solidFill>
                            <a:srgbClr val="000000"/>
                          </a:solidFill>
                          <a:latin typeface="宋体"/>
                        </a:rPr>
                        <a:t>开源费用按照定制版总价值收取，但双方需要签订相互的保密协议。</a:t>
                      </a:r>
                    </a:p>
                  </a:txBody>
                  <a:tcPr marL="7561" marR="7561" marT="7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bl>
          </a:graphicData>
        </a:graphic>
      </p:graphicFrame>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298576" y="648168"/>
              <a:ext cx="2584544"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其他功能</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1026" name="Picture 2"/>
          <p:cNvPicPr>
            <a:picLocks noChangeAspect="1" noChangeArrowheads="1"/>
          </p:cNvPicPr>
          <p:nvPr/>
        </p:nvPicPr>
        <p:blipFill>
          <a:blip r:embed="rId2" cstate="print"/>
          <a:srcRect/>
          <a:stretch>
            <a:fillRect/>
          </a:stretch>
        </p:blipFill>
        <p:spPr bwMode="auto">
          <a:xfrm>
            <a:off x="1333500" y="1033463"/>
            <a:ext cx="9525000" cy="4791075"/>
          </a:xfrm>
          <a:prstGeom prst="rect">
            <a:avLst/>
          </a:prstGeom>
          <a:noFill/>
          <a:ln w="9525">
            <a:noFill/>
            <a:miter lim="800000"/>
            <a:headEnd/>
            <a:tailEnd/>
          </a:ln>
        </p:spPr>
      </p:pic>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933049" y="648168"/>
              <a:ext cx="2024714"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报 价</a:t>
              </a:r>
              <a:r>
                <a:rPr lang="en-US" altLang="zh-CN" sz="2400" dirty="0" smtClean="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晓风</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933049" y="648168"/>
              <a:ext cx="2024714"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报 价</a:t>
              </a:r>
              <a:r>
                <a:rPr lang="en-US" altLang="zh-CN" sz="2400" dirty="0" smtClean="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绿麻雀</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graphicFrame>
        <p:nvGraphicFramePr>
          <p:cNvPr id="8" name="表格 7"/>
          <p:cNvGraphicFramePr>
            <a:graphicFrameLocks noGrp="1"/>
          </p:cNvGraphicFramePr>
          <p:nvPr/>
        </p:nvGraphicFramePr>
        <p:xfrm>
          <a:off x="4552788" y="1324947"/>
          <a:ext cx="5083175" cy="4630127"/>
        </p:xfrm>
        <a:graphic>
          <a:graphicData uri="http://schemas.openxmlformats.org/drawingml/2006/table">
            <a:tbl>
              <a:tblPr/>
              <a:tblGrid>
                <a:gridCol w="3187700"/>
                <a:gridCol w="1895475"/>
              </a:tblGrid>
              <a:tr h="1013407">
                <a:tc>
                  <a:txBody>
                    <a:bodyPr/>
                    <a:lstStyle/>
                    <a:p>
                      <a:pPr algn="ctr" fontAlgn="ctr">
                        <a:spcAft>
                          <a:spcPts val="0"/>
                        </a:spcAft>
                      </a:pPr>
                      <a:r>
                        <a:rPr lang="en-US" sz="1200" kern="100" dirty="0">
                          <a:solidFill>
                            <a:srgbClr val="000000"/>
                          </a:solidFill>
                          <a:latin typeface="宋体"/>
                          <a:ea typeface="宋体"/>
                          <a:cs typeface="Times New Roman"/>
                        </a:rPr>
                        <a:t>p2p+p2c+</a:t>
                      </a:r>
                      <a:r>
                        <a:rPr lang="zh-CN" sz="1200" kern="100" dirty="0">
                          <a:solidFill>
                            <a:srgbClr val="000000"/>
                          </a:solidFill>
                          <a:latin typeface="Times New Roman"/>
                          <a:ea typeface="宋体"/>
                          <a:cs typeface="Times New Roman"/>
                        </a:rPr>
                        <a:t>理财（高级版）</a:t>
                      </a:r>
                      <a:endParaRPr lang="zh-CN" sz="1050" kern="100" dirty="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a:solidFill>
                            <a:srgbClr val="000000"/>
                          </a:solidFill>
                          <a:latin typeface="宋体"/>
                          <a:ea typeface="宋体"/>
                          <a:cs typeface="Times New Roman"/>
                        </a:rPr>
                        <a:t>158000</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0789">
                <a:tc>
                  <a:txBody>
                    <a:bodyPr/>
                    <a:lstStyle/>
                    <a:p>
                      <a:pPr algn="ctr" fontAlgn="ctr">
                        <a:spcAft>
                          <a:spcPts val="0"/>
                        </a:spcAft>
                      </a:pPr>
                      <a:r>
                        <a:rPr lang="zh-CN" sz="1200" kern="100">
                          <a:solidFill>
                            <a:srgbClr val="000000"/>
                          </a:solidFill>
                          <a:latin typeface="Times New Roman"/>
                          <a:ea typeface="宋体"/>
                          <a:cs typeface="Times New Roman"/>
                        </a:rPr>
                        <a:t>高级定制版（含客户端、微信）</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a:solidFill>
                            <a:srgbClr val="000000"/>
                          </a:solidFill>
                          <a:latin typeface="宋体"/>
                          <a:ea typeface="宋体"/>
                          <a:cs typeface="Times New Roman"/>
                        </a:rPr>
                        <a:t>300000</a:t>
                      </a:r>
                      <a:r>
                        <a:rPr lang="zh-CN" sz="1200" kern="100">
                          <a:solidFill>
                            <a:srgbClr val="000000"/>
                          </a:solidFill>
                          <a:latin typeface="Times New Roman"/>
                          <a:ea typeface="宋体"/>
                          <a:cs typeface="Times New Roman"/>
                        </a:rPr>
                        <a:t>起</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9188">
                <a:tc>
                  <a:txBody>
                    <a:bodyPr/>
                    <a:lstStyle/>
                    <a:p>
                      <a:pPr algn="ctr" fontAlgn="ctr">
                        <a:spcAft>
                          <a:spcPts val="0"/>
                        </a:spcAft>
                      </a:pPr>
                      <a:r>
                        <a:rPr lang="zh-CN" sz="1200" kern="100" dirty="0">
                          <a:solidFill>
                            <a:srgbClr val="000000"/>
                          </a:solidFill>
                          <a:latin typeface="Times New Roman"/>
                          <a:ea typeface="宋体"/>
                          <a:cs typeface="Times New Roman"/>
                        </a:rPr>
                        <a:t>安卓版手机端</a:t>
                      </a:r>
                      <a:endParaRPr lang="zh-CN" sz="1050" kern="100" dirty="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a:solidFill>
                            <a:srgbClr val="000000"/>
                          </a:solidFill>
                          <a:latin typeface="宋体"/>
                          <a:ea typeface="宋体"/>
                          <a:cs typeface="Times New Roman"/>
                        </a:rPr>
                        <a:t>30000</a:t>
                      </a:r>
                      <a:r>
                        <a:rPr lang="zh-CN" sz="1200" kern="100">
                          <a:solidFill>
                            <a:srgbClr val="000000"/>
                          </a:solidFill>
                          <a:latin typeface="Times New Roman"/>
                          <a:ea typeface="宋体"/>
                          <a:cs typeface="Times New Roman"/>
                        </a:rPr>
                        <a:t>改版面</a:t>
                      </a:r>
                      <a:r>
                        <a:rPr lang="en-US" sz="1200" kern="100">
                          <a:solidFill>
                            <a:srgbClr val="000000"/>
                          </a:solidFill>
                          <a:latin typeface="Times New Roman"/>
                          <a:ea typeface="宋体"/>
                          <a:cs typeface="Times New Roman"/>
                        </a:rPr>
                        <a:t>50000</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5537">
                <a:tc>
                  <a:txBody>
                    <a:bodyPr/>
                    <a:lstStyle/>
                    <a:p>
                      <a:pPr algn="ctr" fontAlgn="ctr">
                        <a:spcAft>
                          <a:spcPts val="0"/>
                        </a:spcAft>
                      </a:pPr>
                      <a:r>
                        <a:rPr lang="zh-CN" sz="1200" kern="100">
                          <a:solidFill>
                            <a:srgbClr val="000000"/>
                          </a:solidFill>
                          <a:latin typeface="Times New Roman"/>
                          <a:ea typeface="宋体"/>
                          <a:cs typeface="Times New Roman"/>
                        </a:rPr>
                        <a:t>苹果版手机端</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a:solidFill>
                            <a:srgbClr val="000000"/>
                          </a:solidFill>
                          <a:latin typeface="宋体"/>
                          <a:ea typeface="宋体"/>
                          <a:cs typeface="Times New Roman"/>
                        </a:rPr>
                        <a:t>30000</a:t>
                      </a:r>
                      <a:r>
                        <a:rPr lang="zh-CN" sz="1200" kern="100">
                          <a:solidFill>
                            <a:srgbClr val="000000"/>
                          </a:solidFill>
                          <a:latin typeface="Times New Roman"/>
                          <a:ea typeface="宋体"/>
                          <a:cs typeface="Times New Roman"/>
                        </a:rPr>
                        <a:t>改版面</a:t>
                      </a:r>
                      <a:r>
                        <a:rPr lang="en-US" sz="1200" kern="100">
                          <a:solidFill>
                            <a:srgbClr val="000000"/>
                          </a:solidFill>
                          <a:latin typeface="Times New Roman"/>
                          <a:ea typeface="宋体"/>
                          <a:cs typeface="Times New Roman"/>
                        </a:rPr>
                        <a:t>50000</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184">
                <a:tc>
                  <a:txBody>
                    <a:bodyPr/>
                    <a:lstStyle/>
                    <a:p>
                      <a:pPr algn="ctr" fontAlgn="ctr">
                        <a:spcAft>
                          <a:spcPts val="0"/>
                        </a:spcAft>
                      </a:pPr>
                      <a:r>
                        <a:rPr lang="zh-CN" sz="1200" kern="100" dirty="0">
                          <a:solidFill>
                            <a:srgbClr val="000000"/>
                          </a:solidFill>
                          <a:latin typeface="Times New Roman"/>
                          <a:ea typeface="宋体"/>
                          <a:cs typeface="Times New Roman"/>
                        </a:rPr>
                        <a:t>微信端</a:t>
                      </a:r>
                      <a:endParaRPr lang="zh-CN" sz="1050" kern="100" dirty="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a:solidFill>
                            <a:srgbClr val="000000"/>
                          </a:solidFill>
                          <a:latin typeface="宋体"/>
                          <a:ea typeface="宋体"/>
                          <a:cs typeface="Times New Roman"/>
                        </a:rPr>
                        <a:t>30000</a:t>
                      </a:r>
                      <a:r>
                        <a:rPr lang="zh-CN" sz="1200" kern="100">
                          <a:solidFill>
                            <a:srgbClr val="000000"/>
                          </a:solidFill>
                          <a:latin typeface="Times New Roman"/>
                          <a:ea typeface="宋体"/>
                          <a:cs typeface="Times New Roman"/>
                        </a:rPr>
                        <a:t>改版面</a:t>
                      </a:r>
                      <a:r>
                        <a:rPr lang="en-US" sz="1200" kern="100">
                          <a:solidFill>
                            <a:srgbClr val="000000"/>
                          </a:solidFill>
                          <a:latin typeface="Times New Roman"/>
                          <a:ea typeface="宋体"/>
                          <a:cs typeface="Times New Roman"/>
                        </a:rPr>
                        <a:t>50000</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2043">
                <a:tc>
                  <a:txBody>
                    <a:bodyPr/>
                    <a:lstStyle/>
                    <a:p>
                      <a:pPr algn="ctr" fontAlgn="ctr">
                        <a:spcAft>
                          <a:spcPts val="0"/>
                        </a:spcAft>
                      </a:pPr>
                      <a:r>
                        <a:rPr lang="zh-CN" sz="1200" kern="100">
                          <a:solidFill>
                            <a:srgbClr val="000000"/>
                          </a:solidFill>
                          <a:latin typeface="Times New Roman"/>
                          <a:ea typeface="宋体"/>
                          <a:cs typeface="Times New Roman"/>
                        </a:rPr>
                        <a:t>托管模式（接口）</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zh-CN" sz="1200" kern="100">
                          <a:solidFill>
                            <a:srgbClr val="000000"/>
                          </a:solidFill>
                          <a:latin typeface="Times New Roman"/>
                          <a:ea typeface="宋体"/>
                          <a:cs typeface="Times New Roman"/>
                        </a:rPr>
                        <a:t>双乾</a:t>
                      </a:r>
                      <a:r>
                        <a:rPr lang="en-US" sz="1200" kern="100">
                          <a:solidFill>
                            <a:srgbClr val="000000"/>
                          </a:solidFill>
                          <a:latin typeface="Times New Roman"/>
                          <a:ea typeface="宋体"/>
                          <a:cs typeface="Times New Roman"/>
                        </a:rPr>
                        <a:t>10000</a:t>
                      </a:r>
                      <a:r>
                        <a:rPr lang="zh-CN" sz="1200" kern="100">
                          <a:solidFill>
                            <a:srgbClr val="000000"/>
                          </a:solidFill>
                          <a:latin typeface="Times New Roman"/>
                          <a:ea typeface="宋体"/>
                          <a:cs typeface="Times New Roman"/>
                        </a:rPr>
                        <a:t>，汇付天下</a:t>
                      </a:r>
                      <a:r>
                        <a:rPr lang="en-US" sz="1200" kern="100">
                          <a:solidFill>
                            <a:srgbClr val="000000"/>
                          </a:solidFill>
                          <a:latin typeface="Times New Roman"/>
                          <a:ea typeface="宋体"/>
                          <a:cs typeface="Times New Roman"/>
                        </a:rPr>
                        <a:t>10000</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5979">
                <a:tc>
                  <a:txBody>
                    <a:bodyPr/>
                    <a:lstStyle/>
                    <a:p>
                      <a:pPr algn="ctr" fontAlgn="ctr">
                        <a:spcAft>
                          <a:spcPts val="0"/>
                        </a:spcAft>
                      </a:pPr>
                      <a:r>
                        <a:rPr lang="zh-CN" sz="1200" kern="100">
                          <a:solidFill>
                            <a:srgbClr val="000000"/>
                          </a:solidFill>
                          <a:latin typeface="Times New Roman"/>
                          <a:ea typeface="宋体"/>
                          <a:cs typeface="Times New Roman"/>
                        </a:rPr>
                        <a:t>上门专业讲师一周软件使用、运行及推广培训</a:t>
                      </a:r>
                      <a:endParaRPr lang="zh-CN" sz="1050" kern="10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Aft>
                          <a:spcPts val="0"/>
                        </a:spcAft>
                      </a:pPr>
                      <a:r>
                        <a:rPr lang="en-US" sz="1200" kern="100" dirty="0">
                          <a:solidFill>
                            <a:srgbClr val="000000"/>
                          </a:solidFill>
                          <a:latin typeface="宋体"/>
                          <a:ea typeface="宋体"/>
                          <a:cs typeface="Times New Roman"/>
                        </a:rPr>
                        <a:t>20000/</a:t>
                      </a:r>
                      <a:r>
                        <a:rPr lang="zh-CN" sz="1200" kern="100" dirty="0">
                          <a:solidFill>
                            <a:srgbClr val="000000"/>
                          </a:solidFill>
                          <a:latin typeface="Times New Roman"/>
                          <a:ea typeface="宋体"/>
                          <a:cs typeface="Times New Roman"/>
                        </a:rPr>
                        <a:t>周</a:t>
                      </a:r>
                      <a:endParaRPr lang="zh-CN" sz="1050" kern="100" dirty="0">
                        <a:latin typeface="Times New Roman"/>
                        <a:ea typeface="宋体"/>
                        <a:cs typeface="Times New Roman"/>
                      </a:endParaRPr>
                    </a:p>
                  </a:txBody>
                  <a:tcPr marL="9525" marR="952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TextBox 8"/>
          <p:cNvSpPr txBox="1"/>
          <p:nvPr/>
        </p:nvSpPr>
        <p:spPr>
          <a:xfrm>
            <a:off x="578498" y="1847461"/>
            <a:ext cx="3442996" cy="1200329"/>
          </a:xfrm>
          <a:prstGeom prst="rect">
            <a:avLst/>
          </a:prstGeom>
          <a:noFill/>
        </p:spPr>
        <p:txBody>
          <a:bodyPr wrap="square" rtlCol="0">
            <a:spAutoFit/>
          </a:bodyPr>
          <a:lstStyle/>
          <a:p>
            <a:r>
              <a:rPr lang="zh-CN" altLang="en-US" b="1" dirty="0" smtClean="0">
                <a:solidFill>
                  <a:schemeClr val="accent4">
                    <a:lumMod val="75000"/>
                  </a:schemeClr>
                </a:solidFill>
              </a:rPr>
              <a:t>绿麻雀的定制也是基于基础版本来进行开发，而且是</a:t>
            </a:r>
            <a:r>
              <a:rPr lang="en-US" altLang="zh-CN" b="1" dirty="0" smtClean="0">
                <a:solidFill>
                  <a:schemeClr val="accent4">
                    <a:lumMod val="75000"/>
                  </a:schemeClr>
                </a:solidFill>
              </a:rPr>
              <a:t>PHP</a:t>
            </a:r>
            <a:r>
              <a:rPr lang="zh-CN" altLang="en-US" b="1" dirty="0" smtClean="0">
                <a:solidFill>
                  <a:schemeClr val="accent4">
                    <a:lumMod val="75000"/>
                  </a:schemeClr>
                </a:solidFill>
              </a:rPr>
              <a:t>语言架构，虽然价格较为便宜，但是相对的功能较少。</a:t>
            </a:r>
            <a:endParaRPr lang="zh-CN" altLang="en-US" b="1" dirty="0">
              <a:solidFill>
                <a:schemeClr val="accent4">
                  <a:lumMod val="75000"/>
                </a:schemeClr>
              </a:solidFill>
            </a:endParaRPr>
          </a:p>
        </p:txBody>
      </p:sp>
      <p:sp>
        <p:nvSpPr>
          <p:cNvPr id="10" name="TextBox 9"/>
          <p:cNvSpPr txBox="1"/>
          <p:nvPr/>
        </p:nvSpPr>
        <p:spPr>
          <a:xfrm>
            <a:off x="1530221" y="3573625"/>
            <a:ext cx="4618653" cy="954107"/>
          </a:xfrm>
          <a:prstGeom prst="rect">
            <a:avLst/>
          </a:prstGeom>
          <a:noFill/>
        </p:spPr>
        <p:txBody>
          <a:bodyPr wrap="square" rtlCol="0">
            <a:spAutoFit/>
          </a:bodyPr>
          <a:lstStyle/>
          <a:p>
            <a:r>
              <a:rPr lang="zh-CN" altLang="zh-CN" sz="1400" dirty="0" smtClean="0"/>
              <a:t>鸿福在线</a:t>
            </a:r>
            <a:r>
              <a:rPr lang="en-US" altLang="zh-CN" sz="1400" dirty="0" smtClean="0"/>
              <a:t>     </a:t>
            </a:r>
            <a:r>
              <a:rPr lang="en-US" altLang="zh-CN" sz="1400" u="sng" dirty="0" err="1" smtClean="0">
                <a:hlinkClick r:id="rId2"/>
              </a:rPr>
              <a:t>www.hongfuzaixian.com</a:t>
            </a:r>
            <a:endParaRPr lang="zh-CN" altLang="zh-CN" sz="1400" dirty="0" smtClean="0"/>
          </a:p>
          <a:p>
            <a:r>
              <a:rPr lang="zh-CN" altLang="zh-CN" sz="1400" dirty="0" smtClean="0"/>
              <a:t>冀金宝</a:t>
            </a:r>
            <a:r>
              <a:rPr lang="en-US" altLang="zh-CN" sz="1400" dirty="0" smtClean="0"/>
              <a:t>     </a:t>
            </a:r>
            <a:r>
              <a:rPr lang="en-US" altLang="zh-CN" sz="1400" u="sng" dirty="0" err="1" smtClean="0">
                <a:hlinkClick r:id="rId3"/>
              </a:rPr>
              <a:t>www.chinajijinbao.com</a:t>
            </a:r>
            <a:r>
              <a:rPr lang="en-US" altLang="zh-CN" sz="1400" dirty="0" smtClean="0"/>
              <a:t>  </a:t>
            </a:r>
            <a:endParaRPr lang="zh-CN" altLang="zh-CN" sz="1400" dirty="0" smtClean="0"/>
          </a:p>
          <a:p>
            <a:r>
              <a:rPr lang="zh-CN" altLang="zh-CN" sz="1400" dirty="0" smtClean="0"/>
              <a:t>汇商所</a:t>
            </a:r>
            <a:r>
              <a:rPr lang="en-US" altLang="zh-CN" sz="1400" dirty="0" smtClean="0"/>
              <a:t>     </a:t>
            </a:r>
            <a:r>
              <a:rPr lang="en-US" altLang="zh-CN" sz="1400" u="sng" dirty="0" err="1" smtClean="0">
                <a:hlinkClick r:id="rId4"/>
              </a:rPr>
              <a:t>www.huishangsuo.com</a:t>
            </a:r>
            <a:r>
              <a:rPr lang="en-US" altLang="zh-CN" sz="1400" dirty="0" smtClean="0"/>
              <a:t> </a:t>
            </a:r>
            <a:endParaRPr lang="zh-CN" altLang="zh-CN" sz="1400" dirty="0" smtClean="0"/>
          </a:p>
          <a:p>
            <a:r>
              <a:rPr lang="en-US" altLang="zh-CN" sz="1400" dirty="0" smtClean="0"/>
              <a:t> </a:t>
            </a:r>
            <a:endParaRPr lang="zh-CN" altLang="en-US" sz="1400" dirty="0"/>
          </a:p>
        </p:txBody>
      </p:sp>
      <p:sp>
        <p:nvSpPr>
          <p:cNvPr id="11" name="TextBox 10"/>
          <p:cNvSpPr txBox="1"/>
          <p:nvPr/>
        </p:nvSpPr>
        <p:spPr>
          <a:xfrm>
            <a:off x="625150" y="3601618"/>
            <a:ext cx="765111" cy="646331"/>
          </a:xfrm>
          <a:prstGeom prst="rect">
            <a:avLst/>
          </a:prstGeom>
          <a:noFill/>
        </p:spPr>
        <p:txBody>
          <a:bodyPr wrap="square" rtlCol="0">
            <a:spAutoFit/>
          </a:bodyPr>
          <a:lstStyle/>
          <a:p>
            <a:r>
              <a:rPr lang="zh-CN" altLang="en-US" b="1" dirty="0" smtClean="0">
                <a:solidFill>
                  <a:schemeClr val="accent5">
                    <a:lumMod val="75000"/>
                  </a:schemeClr>
                </a:solidFill>
              </a:rPr>
              <a:t>部分案例</a:t>
            </a:r>
            <a:endParaRPr lang="zh-CN" altLang="en-US" b="1" dirty="0">
              <a:solidFill>
                <a:schemeClr val="accent5">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933049" y="648168"/>
              <a:ext cx="2024714"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报 价</a:t>
              </a:r>
              <a:r>
                <a:rPr lang="en-US" altLang="zh-CN" sz="2400" dirty="0" smtClean="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帝友</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1026" name="Picture 2"/>
          <p:cNvPicPr>
            <a:picLocks noChangeAspect="1" noChangeArrowheads="1"/>
          </p:cNvPicPr>
          <p:nvPr/>
        </p:nvPicPr>
        <p:blipFill>
          <a:blip r:embed="rId2" cstate="print"/>
          <a:srcRect/>
          <a:stretch>
            <a:fillRect/>
          </a:stretch>
        </p:blipFill>
        <p:spPr bwMode="auto">
          <a:xfrm>
            <a:off x="5169159" y="0"/>
            <a:ext cx="5113176" cy="6029410"/>
          </a:xfrm>
          <a:prstGeom prst="rect">
            <a:avLst/>
          </a:prstGeom>
          <a:noFill/>
          <a:ln w="9525">
            <a:noFill/>
            <a:miter lim="800000"/>
            <a:headEnd/>
            <a:tailEnd/>
          </a:ln>
        </p:spPr>
      </p:pic>
      <p:sp>
        <p:nvSpPr>
          <p:cNvPr id="9" name="TextBox 8"/>
          <p:cNvSpPr txBox="1"/>
          <p:nvPr/>
        </p:nvSpPr>
        <p:spPr>
          <a:xfrm>
            <a:off x="1259631" y="2267339"/>
            <a:ext cx="2528597" cy="923330"/>
          </a:xfrm>
          <a:prstGeom prst="rect">
            <a:avLst/>
          </a:prstGeom>
          <a:noFill/>
        </p:spPr>
        <p:txBody>
          <a:bodyPr wrap="square" rtlCol="0">
            <a:spAutoFit/>
          </a:bodyPr>
          <a:lstStyle/>
          <a:p>
            <a:r>
              <a:rPr lang="zh-CN" altLang="en-US" b="1" dirty="0" smtClean="0">
                <a:solidFill>
                  <a:schemeClr val="accent4">
                    <a:lumMod val="75000"/>
                  </a:schemeClr>
                </a:solidFill>
              </a:rPr>
              <a:t>帝友报价没有包含微公益。其余基本功能全部附带，价格太高。</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485185" y="648168"/>
              <a:ext cx="2472578" cy="461446"/>
            </a:xfrm>
            <a:prstGeom prst="rect">
              <a:avLst/>
            </a:prstGeom>
            <a:grpFill/>
            <a:ln w="9525">
              <a:noFill/>
              <a:miter lim="800000"/>
              <a:headEnd/>
              <a:tailEnd/>
            </a:ln>
          </p:spPr>
          <p:txBody>
            <a:bodyPr wrap="square">
              <a:spAutoFit/>
            </a:bodyPr>
            <a:lstStyle/>
            <a:p>
              <a:r>
                <a:rPr lang="zh-CN" altLang="en-US" sz="2400" dirty="0" smtClean="0">
                  <a:solidFill>
                    <a:schemeClr val="bg1"/>
                  </a:solidFill>
                  <a:latin typeface="微软雅黑" pitchFamily="34" charset="-122"/>
                  <a:ea typeface="微软雅黑" pitchFamily="34" charset="-122"/>
                </a:rPr>
                <a:t>报 价</a:t>
              </a:r>
              <a:r>
                <a:rPr lang="en-US" altLang="zh-CN" sz="2400" dirty="0" smtClean="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无忧科技</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2050" name="Picture 2"/>
          <p:cNvPicPr>
            <a:picLocks noChangeAspect="1" noChangeArrowheads="1"/>
          </p:cNvPicPr>
          <p:nvPr/>
        </p:nvPicPr>
        <p:blipFill>
          <a:blip r:embed="rId2" cstate="print"/>
          <a:srcRect/>
          <a:stretch>
            <a:fillRect/>
          </a:stretch>
        </p:blipFill>
        <p:spPr bwMode="auto">
          <a:xfrm>
            <a:off x="6633582" y="410741"/>
            <a:ext cx="4949038" cy="1781953"/>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6595289" y="2456090"/>
            <a:ext cx="5251478" cy="1696033"/>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8710" y="4321823"/>
            <a:ext cx="5044816" cy="171508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0" y="1090029"/>
            <a:ext cx="5836322" cy="1270616"/>
          </a:xfrm>
          <a:prstGeom prst="rect">
            <a:avLst/>
          </a:prstGeom>
          <a:noFill/>
          <a:ln w="9525">
            <a:noFill/>
            <a:miter lim="800000"/>
            <a:headEnd/>
            <a:tailEnd/>
          </a:ln>
        </p:spPr>
      </p:pic>
      <p:sp>
        <p:nvSpPr>
          <p:cNvPr id="12" name="TextBox 11"/>
          <p:cNvSpPr txBox="1"/>
          <p:nvPr/>
        </p:nvSpPr>
        <p:spPr>
          <a:xfrm>
            <a:off x="261258" y="2407299"/>
            <a:ext cx="4895461" cy="2308324"/>
          </a:xfrm>
          <a:prstGeom prst="rect">
            <a:avLst/>
          </a:prstGeom>
          <a:noFill/>
        </p:spPr>
        <p:txBody>
          <a:bodyPr wrap="square" rtlCol="0">
            <a:spAutoFit/>
          </a:bodyPr>
          <a:lstStyle/>
          <a:p>
            <a:r>
              <a:rPr lang="zh-CN" altLang="en-US" b="1" dirty="0" smtClean="0">
                <a:solidFill>
                  <a:schemeClr val="accent4">
                    <a:lumMod val="75000"/>
                  </a:schemeClr>
                </a:solidFill>
              </a:rPr>
              <a:t>无忧科技针对我公司的需求提出的报价，一些小的功能实现为免费赠送，我们可以不去让其开发第一项功能，而是按照方案五进行签约，后期团队慢慢去开发第一项功能。并且无忧科技的诚意是显而易见的，定制版开源对我们免费！此处所提到的保密协议为双向协议，即我们不可把代码做商业使用，而对方不可用我们的运作模式再去给别的客户开发！</a:t>
            </a:r>
            <a:endParaRPr lang="zh-CN" altLang="en-US" b="1" dirty="0">
              <a:solidFill>
                <a:schemeClr val="accent4">
                  <a:lumMod val="75000"/>
                </a:schemeClr>
              </a:solidFill>
            </a:endParaRPr>
          </a:p>
        </p:txBody>
      </p:sp>
      <p:sp>
        <p:nvSpPr>
          <p:cNvPr id="13" name="TextBox 12"/>
          <p:cNvSpPr txBox="1"/>
          <p:nvPr/>
        </p:nvSpPr>
        <p:spPr>
          <a:xfrm>
            <a:off x="2929813" y="4683968"/>
            <a:ext cx="4618653" cy="1384995"/>
          </a:xfrm>
          <a:prstGeom prst="rect">
            <a:avLst/>
          </a:prstGeom>
          <a:noFill/>
        </p:spPr>
        <p:txBody>
          <a:bodyPr wrap="square" rtlCol="0">
            <a:spAutoFit/>
          </a:bodyPr>
          <a:lstStyle/>
          <a:p>
            <a:r>
              <a:rPr lang="zh-CN" altLang="en-US" sz="1400" dirty="0" smtClean="0"/>
              <a:t>玖信贷（</a:t>
            </a:r>
            <a:r>
              <a:rPr lang="en-US" altLang="zh-CN" sz="1400" u="sng" dirty="0" err="1" smtClean="0">
                <a:hlinkClick r:id="rId6"/>
              </a:rPr>
              <a:t>www.jiuxindai.com</a:t>
            </a:r>
            <a:r>
              <a:rPr lang="zh-CN" altLang="en-US" sz="1400" dirty="0" smtClean="0"/>
              <a:t>）</a:t>
            </a:r>
            <a:endParaRPr lang="en-US" altLang="zh-CN" sz="1400" dirty="0" smtClean="0"/>
          </a:p>
          <a:p>
            <a:r>
              <a:rPr lang="en-US" altLang="zh-CN" sz="1400" dirty="0" smtClean="0"/>
              <a:t>e</a:t>
            </a:r>
            <a:r>
              <a:rPr lang="zh-CN" altLang="en-US" sz="1400" dirty="0" smtClean="0"/>
              <a:t>租宝（</a:t>
            </a:r>
            <a:r>
              <a:rPr lang="en-US" altLang="zh-CN" sz="1400" u="sng" dirty="0" err="1" smtClean="0">
                <a:hlinkClick r:id="rId7"/>
              </a:rPr>
              <a:t>www.diandiantou.cn</a:t>
            </a:r>
            <a:r>
              <a:rPr lang="zh-CN" altLang="en-US" sz="1400" dirty="0" smtClean="0"/>
              <a:t>）</a:t>
            </a:r>
            <a:endParaRPr lang="en-US" altLang="zh-CN" sz="1400" dirty="0" smtClean="0"/>
          </a:p>
          <a:p>
            <a:r>
              <a:rPr lang="zh-CN" altLang="en-US" sz="1400" dirty="0" smtClean="0"/>
              <a:t>中融财富（</a:t>
            </a:r>
            <a:r>
              <a:rPr lang="en-US" altLang="zh-CN" sz="1400" u="sng" dirty="0" err="1" smtClean="0">
                <a:hlinkClick r:id="rId8"/>
              </a:rPr>
              <a:t>www.zhongrongcaifu.com</a:t>
            </a:r>
            <a:r>
              <a:rPr lang="zh-CN" altLang="en-US" sz="1400" dirty="0" smtClean="0"/>
              <a:t>）</a:t>
            </a:r>
            <a:endParaRPr lang="en-US" altLang="zh-CN" sz="1400" dirty="0" smtClean="0"/>
          </a:p>
          <a:p>
            <a:r>
              <a:rPr lang="zh-CN" altLang="en-US" sz="1400" dirty="0" smtClean="0"/>
              <a:t>呼啦贷</a:t>
            </a:r>
            <a:r>
              <a:rPr lang="en-US" altLang="zh-CN" sz="1400" dirty="0" smtClean="0"/>
              <a:t>(</a:t>
            </a:r>
            <a:r>
              <a:rPr lang="en-US" altLang="zh-CN" sz="1400" u="sng" dirty="0" err="1" smtClean="0">
                <a:hlinkClick r:id="rId9"/>
              </a:rPr>
              <a:t>www.huladai.com</a:t>
            </a:r>
            <a:r>
              <a:rPr lang="en-US" altLang="zh-CN" sz="1400" dirty="0" smtClean="0"/>
              <a:t>)</a:t>
            </a:r>
          </a:p>
          <a:p>
            <a:r>
              <a:rPr lang="zh-CN" altLang="en-US" sz="1400" dirty="0" smtClean="0"/>
              <a:t> 信安财富（</a:t>
            </a:r>
            <a:r>
              <a:rPr lang="en-US" altLang="zh-CN" sz="1400" u="sng" dirty="0" err="1" smtClean="0">
                <a:hlinkClick r:id="rId10"/>
              </a:rPr>
              <a:t>www.xinachina.com</a:t>
            </a:r>
            <a:r>
              <a:rPr lang="zh-CN" altLang="en-US" sz="1400" dirty="0" smtClean="0"/>
              <a:t>）</a:t>
            </a:r>
            <a:endParaRPr lang="en-US" altLang="zh-CN" sz="1400" dirty="0" smtClean="0"/>
          </a:p>
          <a:p>
            <a:r>
              <a:rPr lang="zh-CN" altLang="en-US" sz="1400" dirty="0" smtClean="0"/>
              <a:t>壹心贷（</a:t>
            </a:r>
            <a:r>
              <a:rPr lang="en-US" altLang="zh-CN" sz="1400" u="sng" dirty="0" smtClean="0">
                <a:hlinkClick r:id="rId11"/>
              </a:rPr>
              <a:t>www.yxp2p.com</a:t>
            </a:r>
            <a:r>
              <a:rPr lang="zh-CN" altLang="en-US" sz="1400" dirty="0" smtClean="0"/>
              <a:t>）</a:t>
            </a:r>
            <a:endParaRPr lang="zh-CN" altLang="en-US" sz="1400" dirty="0"/>
          </a:p>
        </p:txBody>
      </p:sp>
      <p:sp>
        <p:nvSpPr>
          <p:cNvPr id="14" name="TextBox 13"/>
          <p:cNvSpPr txBox="1"/>
          <p:nvPr/>
        </p:nvSpPr>
        <p:spPr>
          <a:xfrm>
            <a:off x="2248676" y="5010540"/>
            <a:ext cx="765111" cy="646331"/>
          </a:xfrm>
          <a:prstGeom prst="rect">
            <a:avLst/>
          </a:prstGeom>
          <a:noFill/>
        </p:spPr>
        <p:txBody>
          <a:bodyPr wrap="square" rtlCol="0">
            <a:spAutoFit/>
          </a:bodyPr>
          <a:lstStyle/>
          <a:p>
            <a:r>
              <a:rPr lang="zh-CN" altLang="en-US" b="1" dirty="0" smtClean="0">
                <a:solidFill>
                  <a:schemeClr val="accent5">
                    <a:lumMod val="75000"/>
                  </a:schemeClr>
                </a:solidFill>
              </a:rPr>
              <a:t>部分案例</a:t>
            </a:r>
            <a:endParaRPr lang="zh-CN" altLang="en-US" b="1" dirty="0">
              <a:solidFill>
                <a:schemeClr val="accent5">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608874" y="2187575"/>
            <a:ext cx="1852613" cy="1852613"/>
          </a:xfrm>
          <a:prstGeom prst="ellipse">
            <a:avLst/>
          </a:prstGeom>
          <a:solidFill>
            <a:srgbClr val="BC8D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200" dirty="0">
                <a:latin typeface="微软雅黑" panose="020B0503020204020204" pitchFamily="34" charset="-122"/>
                <a:ea typeface="微软雅黑" panose="020B0503020204020204" pitchFamily="34" charset="-122"/>
              </a:rPr>
              <a:t>O(∩_∩)o</a:t>
            </a:r>
            <a:endParaRPr lang="zh-CN" altLang="en-US" sz="2200" dirty="0">
              <a:latin typeface="微软雅黑" panose="020B0503020204020204" pitchFamily="34" charset="-122"/>
              <a:ea typeface="微软雅黑" panose="020B0503020204020204" pitchFamily="34" charset="-122"/>
            </a:endParaRPr>
          </a:p>
        </p:txBody>
      </p:sp>
      <p:sp>
        <p:nvSpPr>
          <p:cNvPr id="37891" name="文本框 3"/>
          <p:cNvSpPr txBox="1">
            <a:spLocks noChangeArrowheads="1"/>
          </p:cNvSpPr>
          <p:nvPr/>
        </p:nvSpPr>
        <p:spPr bwMode="auto">
          <a:xfrm>
            <a:off x="5106133" y="2712427"/>
            <a:ext cx="3994150" cy="862013"/>
          </a:xfrm>
          <a:prstGeom prst="rect">
            <a:avLst/>
          </a:prstGeom>
          <a:noFill/>
          <a:ln w="9525">
            <a:noFill/>
            <a:miter lim="800000"/>
            <a:headEnd/>
            <a:tailEnd/>
          </a:ln>
        </p:spPr>
        <p:txBody>
          <a:bodyPr>
            <a:spAutoFit/>
          </a:bodyPr>
          <a:lstStyle/>
          <a:p>
            <a:pPr algn="dist"/>
            <a:r>
              <a:rPr lang="zh-CN" altLang="en-US" sz="5000" b="1" dirty="0">
                <a:solidFill>
                  <a:srgbClr val="BC8D51"/>
                </a:solidFill>
                <a:latin typeface="微软雅黑" pitchFamily="34" charset="-122"/>
                <a:ea typeface="微软雅黑" pitchFamily="34" charset="-122"/>
              </a:rPr>
              <a:t>谢谢观看！</a:t>
            </a:r>
          </a:p>
        </p:txBody>
      </p:sp>
    </p:spTree>
  </p:cSld>
  <p:clrMapOvr>
    <a:masterClrMapping/>
  </p:clrMapOvr>
  <p:transition spd="slow" advClick="0">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0" y="416902"/>
            <a:ext cx="3370263" cy="493714"/>
            <a:chOff x="0" y="619738"/>
            <a:chExt cx="3370216" cy="493480"/>
          </a:xfrm>
          <a:solidFill>
            <a:srgbClr val="BC8D51"/>
          </a:solidFill>
        </p:grpSpPr>
        <p:grpSp>
          <p:nvGrpSpPr>
            <p:cNvPr id="38"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31845" y="1362269"/>
            <a:ext cx="3069772" cy="369332"/>
          </a:xfrm>
          <a:prstGeom prst="rect">
            <a:avLst/>
          </a:prstGeom>
          <a:noFill/>
        </p:spPr>
        <p:txBody>
          <a:bodyPr wrap="square" rtlCol="0">
            <a:spAutoFit/>
          </a:bodyPr>
          <a:lstStyle/>
          <a:p>
            <a:r>
              <a:rPr lang="zh-CN" altLang="en-US" b="1" dirty="0" smtClean="0">
                <a:solidFill>
                  <a:srgbClr val="00B0F0"/>
                </a:solidFill>
              </a:rPr>
              <a:t>一、晓峰</a:t>
            </a:r>
            <a:r>
              <a:rPr lang="en-US" altLang="zh-CN" b="1" dirty="0" smtClean="0">
                <a:solidFill>
                  <a:srgbClr val="00B0F0"/>
                </a:solidFill>
              </a:rPr>
              <a:t>P2P</a:t>
            </a:r>
            <a:r>
              <a:rPr lang="zh-CN" altLang="en-US" b="1" dirty="0" smtClean="0">
                <a:solidFill>
                  <a:srgbClr val="00B0F0"/>
                </a:solidFill>
              </a:rPr>
              <a:t>借贷系统</a:t>
            </a:r>
            <a:endParaRPr lang="en-US" altLang="zh-CN" b="1" dirty="0" smtClean="0">
              <a:solidFill>
                <a:srgbClr val="00B0F0"/>
              </a:solidFill>
            </a:endParaRPr>
          </a:p>
        </p:txBody>
      </p:sp>
      <p:sp>
        <p:nvSpPr>
          <p:cNvPr id="9" name="TextBox 8"/>
          <p:cNvSpPr txBox="1"/>
          <p:nvPr/>
        </p:nvSpPr>
        <p:spPr>
          <a:xfrm>
            <a:off x="1054359" y="2202024"/>
            <a:ext cx="4273421" cy="3539430"/>
          </a:xfrm>
          <a:prstGeom prst="rect">
            <a:avLst/>
          </a:prstGeom>
          <a:noFill/>
        </p:spPr>
        <p:txBody>
          <a:bodyPr wrap="square" rtlCol="0">
            <a:spAutoFit/>
          </a:bodyPr>
          <a:lstStyle/>
          <a:p>
            <a:r>
              <a:rPr lang="zh-CN" altLang="en-US" b="1" dirty="0" smtClean="0">
                <a:solidFill>
                  <a:srgbClr val="002060"/>
                </a:solidFill>
              </a:rPr>
              <a:t>晓峰</a:t>
            </a:r>
            <a:r>
              <a:rPr lang="en-US" altLang="zh-CN" b="1" dirty="0" smtClean="0">
                <a:solidFill>
                  <a:srgbClr val="002060"/>
                </a:solidFill>
              </a:rPr>
              <a:t>P2P</a:t>
            </a:r>
            <a:r>
              <a:rPr lang="zh-CN" altLang="en-US" b="1" dirty="0" smtClean="0">
                <a:solidFill>
                  <a:srgbClr val="002060"/>
                </a:solidFill>
              </a:rPr>
              <a:t>借贷系统是深圳英迈思科技有限公司旗下的产品，英迈思科技</a:t>
            </a:r>
            <a:r>
              <a:rPr lang="zh-CN" altLang="en-US" b="1" dirty="0" smtClean="0">
                <a:solidFill>
                  <a:srgbClr val="003399"/>
                </a:solidFill>
                <a:latin typeface="微软雅黑" pitchFamily="34" charset="-122"/>
                <a:ea typeface="微软雅黑" pitchFamily="34" charset="-122"/>
              </a:rPr>
              <a:t>有互联网金融事业部（</a:t>
            </a:r>
            <a:r>
              <a:rPr lang="zh-CN" altLang="en-US" b="1" dirty="0" smtClean="0">
                <a:solidFill>
                  <a:srgbClr val="339933"/>
                </a:solidFill>
                <a:latin typeface="微软雅黑" pitchFamily="34" charset="-122"/>
                <a:ea typeface="微软雅黑" pitchFamily="34" charset="-122"/>
                <a:sym typeface="Arial" pitchFamily="34" charset="0"/>
              </a:rPr>
              <a:t>P2P网贷系统</a:t>
            </a:r>
            <a:r>
              <a:rPr lang="zh-CN" altLang="en-US" b="1" dirty="0" smtClean="0">
                <a:solidFill>
                  <a:srgbClr val="003399"/>
                </a:solidFill>
                <a:latin typeface="微软雅黑" pitchFamily="34" charset="-122"/>
                <a:ea typeface="微软雅黑" pitchFamily="34" charset="-122"/>
              </a:rPr>
              <a:t>）、移动事业部（</a:t>
            </a:r>
            <a:r>
              <a:rPr lang="zh-CN" altLang="en-US" b="1" dirty="0" smtClean="0">
                <a:solidFill>
                  <a:srgbClr val="339933"/>
                </a:solidFill>
                <a:latin typeface="微软雅黑" pitchFamily="34" charset="-122"/>
                <a:ea typeface="微软雅黑" pitchFamily="34" charset="-122"/>
                <a:sym typeface="Arial" pitchFamily="34" charset="0"/>
              </a:rPr>
              <a:t>高端产品定制</a:t>
            </a:r>
            <a:r>
              <a:rPr lang="zh-CN" altLang="en-US" b="1" dirty="0" smtClean="0">
                <a:solidFill>
                  <a:srgbClr val="003399"/>
                </a:solidFill>
                <a:latin typeface="微软雅黑" pitchFamily="34" charset="-122"/>
                <a:ea typeface="微软雅黑" pitchFamily="34" charset="-122"/>
              </a:rPr>
              <a:t>）、公共事业部（</a:t>
            </a:r>
            <a:r>
              <a:rPr lang="zh-CN" altLang="en-US" b="1" dirty="0" smtClean="0">
                <a:solidFill>
                  <a:srgbClr val="339933"/>
                </a:solidFill>
                <a:latin typeface="微软雅黑" pitchFamily="34" charset="-122"/>
                <a:ea typeface="微软雅黑" pitchFamily="34" charset="-122"/>
                <a:sym typeface="Arial" pitchFamily="34" charset="0"/>
              </a:rPr>
              <a:t>实验室</a:t>
            </a:r>
            <a:r>
              <a:rPr lang="zh-CN" altLang="en-US" b="1" dirty="0" smtClean="0">
                <a:solidFill>
                  <a:srgbClr val="003399"/>
                </a:solidFill>
                <a:latin typeface="微软雅黑" pitchFamily="34" charset="-122"/>
                <a:ea typeface="微软雅黑" pitchFamily="34" charset="-122"/>
              </a:rPr>
              <a:t>）等六大事业部。</a:t>
            </a:r>
          </a:p>
          <a:p>
            <a:r>
              <a:rPr lang="zh-CN" altLang="en-US" b="1" dirty="0" smtClean="0">
                <a:solidFill>
                  <a:srgbClr val="002060"/>
                </a:solidFill>
              </a:rPr>
              <a:t>其中互联网金融事业部</a:t>
            </a:r>
            <a:r>
              <a:rPr lang="zh-CN" altLang="en-US" b="1" dirty="0" smtClean="0">
                <a:solidFill>
                  <a:srgbClr val="339933"/>
                </a:solidFill>
                <a:latin typeface="微软雅黑" pitchFamily="34" charset="-122"/>
                <a:ea typeface="微软雅黑" pitchFamily="34" charset="-122"/>
              </a:rPr>
              <a:t>成立于1997年</a:t>
            </a:r>
            <a:r>
              <a:rPr lang="zh-CN" altLang="en-US" b="1" dirty="0" smtClean="0">
                <a:solidFill>
                  <a:srgbClr val="003399"/>
                </a:solidFill>
                <a:latin typeface="微软雅黑" pitchFamily="34" charset="-122"/>
                <a:ea typeface="微软雅黑" pitchFamily="34" charset="-122"/>
              </a:rPr>
              <a:t>，是英迈思6大事业部之一，主</a:t>
            </a:r>
            <a:r>
              <a:rPr lang="zh-CN" altLang="en-US" dirty="0" smtClean="0">
                <a:solidFill>
                  <a:srgbClr val="003399"/>
                </a:solidFill>
                <a:latin typeface="微软雅黑" pitchFamily="34" charset="-122"/>
                <a:ea typeface="微软雅黑" pitchFamily="34" charset="-122"/>
                <a:sym typeface="Arial" pitchFamily="34" charset="0"/>
              </a:rPr>
              <a:t>营金融行业电子商务及信息化系统研发，专注在P2P网贷、基金电商、在线众筹三大互联网金融领域深耕细作。</a:t>
            </a:r>
            <a:r>
              <a:rPr lang="zh-CN" altLang="en-US" b="1" dirty="0" smtClean="0">
                <a:solidFill>
                  <a:srgbClr val="003399"/>
                </a:solidFill>
                <a:latin typeface="微软雅黑" pitchFamily="34" charset="-122"/>
                <a:ea typeface="微软雅黑" pitchFamily="34" charset="-122"/>
              </a:rPr>
              <a:t>目前有</a:t>
            </a:r>
            <a:r>
              <a:rPr lang="zh-CN" altLang="en-US" b="1" dirty="0" smtClean="0">
                <a:solidFill>
                  <a:srgbClr val="339933"/>
                </a:solidFill>
                <a:latin typeface="微软雅黑" pitchFamily="34" charset="-122"/>
                <a:ea typeface="微软雅黑" pitchFamily="34" charset="-122"/>
              </a:rPr>
              <a:t>300多名员工</a:t>
            </a:r>
            <a:r>
              <a:rPr lang="zh-CN" altLang="en-US" b="1" dirty="0" smtClean="0">
                <a:solidFill>
                  <a:srgbClr val="003399"/>
                </a:solidFill>
                <a:latin typeface="微软雅黑" pitchFamily="34" charset="-122"/>
                <a:ea typeface="微软雅黑" pitchFamily="34" charset="-122"/>
              </a:rPr>
              <a:t>，其</a:t>
            </a:r>
            <a:r>
              <a:rPr lang="zh-CN" altLang="en-US" dirty="0" smtClean="0">
                <a:solidFill>
                  <a:srgbClr val="003399"/>
                </a:solidFill>
                <a:latin typeface="微软雅黑" pitchFamily="34" charset="-122"/>
                <a:ea typeface="微软雅黑" pitchFamily="34" charset="-122"/>
                <a:sym typeface="Arial" pitchFamily="34" charset="0"/>
              </a:rPr>
              <a:t>研发中IT产品人员占70%。</a:t>
            </a:r>
            <a:r>
              <a:rPr lang="zh-CN" altLang="en-US" b="1" dirty="0" smtClean="0">
                <a:solidFill>
                  <a:srgbClr val="003399"/>
                </a:solidFill>
                <a:latin typeface="微软雅黑" pitchFamily="34" charset="-122"/>
                <a:ea typeface="微软雅黑" pitchFamily="34" charset="-122"/>
              </a:rPr>
              <a:t>累计服务</a:t>
            </a:r>
            <a:r>
              <a:rPr lang="zh-CN" altLang="en-US" b="1" dirty="0" smtClean="0">
                <a:solidFill>
                  <a:srgbClr val="339933"/>
                </a:solidFill>
                <a:latin typeface="微软雅黑" pitchFamily="34" charset="-122"/>
                <a:ea typeface="微软雅黑" pitchFamily="34" charset="-122"/>
              </a:rPr>
              <a:t>600余家</a:t>
            </a:r>
            <a:r>
              <a:rPr lang="zh-CN" altLang="en-US" b="1" dirty="0" smtClean="0">
                <a:solidFill>
                  <a:srgbClr val="003399"/>
                </a:solidFill>
                <a:latin typeface="微软雅黑" pitchFamily="34" charset="-122"/>
                <a:ea typeface="微软雅黑" pitchFamily="34" charset="-122"/>
              </a:rPr>
              <a:t>客户，</a:t>
            </a:r>
            <a:r>
              <a:rPr lang="zh-CN" altLang="en-US" b="1" dirty="0" smtClean="0">
                <a:solidFill>
                  <a:srgbClr val="339933"/>
                </a:solidFill>
                <a:latin typeface="微软雅黑" pitchFamily="34" charset="-122"/>
                <a:ea typeface="微软雅黑" pitchFamily="34" charset="-122"/>
              </a:rPr>
              <a:t>市场占有率第一</a:t>
            </a:r>
            <a:r>
              <a:rPr lang="zh-CN" altLang="en-US" b="1" dirty="0" smtClean="0">
                <a:solidFill>
                  <a:srgbClr val="003399"/>
                </a:solidFill>
                <a:latin typeface="微软雅黑" pitchFamily="34" charset="-122"/>
                <a:ea typeface="微软雅黑" pitchFamily="34" charset="-122"/>
              </a:rPr>
              <a:t>。</a:t>
            </a:r>
            <a:endParaRPr lang="zh-CN" altLang="en-US" dirty="0"/>
          </a:p>
        </p:txBody>
      </p:sp>
      <p:pic>
        <p:nvPicPr>
          <p:cNvPr id="10" name="图片 9" descr="IMG_20150316_143559.jpg"/>
          <p:cNvPicPr>
            <a:picLocks noChangeAspect="1"/>
          </p:cNvPicPr>
          <p:nvPr/>
        </p:nvPicPr>
        <p:blipFill>
          <a:blip r:embed="rId2" cstate="print"/>
          <a:stretch>
            <a:fillRect/>
          </a:stretch>
        </p:blipFill>
        <p:spPr>
          <a:xfrm>
            <a:off x="6240801" y="559837"/>
            <a:ext cx="3938897" cy="4685875"/>
          </a:xfrm>
          <a:prstGeom prst="rect">
            <a:avLst/>
          </a:prstGeom>
        </p:spPr>
      </p:pic>
      <p:sp>
        <p:nvSpPr>
          <p:cNvPr id="11" name="TextBox 10"/>
          <p:cNvSpPr txBox="1"/>
          <p:nvPr/>
        </p:nvSpPr>
        <p:spPr>
          <a:xfrm>
            <a:off x="6559419" y="5374432"/>
            <a:ext cx="3172409" cy="276999"/>
          </a:xfrm>
          <a:prstGeom prst="rect">
            <a:avLst/>
          </a:prstGeom>
          <a:noFill/>
        </p:spPr>
        <p:txBody>
          <a:bodyPr wrap="square" rtlCol="0">
            <a:spAutoFit/>
          </a:bodyPr>
          <a:lstStyle/>
          <a:p>
            <a:r>
              <a:rPr lang="zh-CN" altLang="en-US" sz="1200" dirty="0" smtClean="0">
                <a:solidFill>
                  <a:srgbClr val="0070C0"/>
                </a:solidFill>
              </a:rPr>
              <a:t>英迈思北京分部实拍（此公司内部不让拍照）</a:t>
            </a:r>
            <a:endParaRPr lang="zh-CN" altLang="en-US" sz="1200" dirty="0">
              <a:solidFill>
                <a:srgbClr val="0070C0"/>
              </a:solidFill>
            </a:endParaRPr>
          </a:p>
        </p:txBody>
      </p:sp>
      <p:sp>
        <p:nvSpPr>
          <p:cNvPr id="12" name="TextBox 11"/>
          <p:cNvSpPr txBox="1"/>
          <p:nvPr/>
        </p:nvSpPr>
        <p:spPr>
          <a:xfrm>
            <a:off x="10543592" y="989045"/>
            <a:ext cx="1212979" cy="3554819"/>
          </a:xfrm>
          <a:prstGeom prst="rect">
            <a:avLst/>
          </a:prstGeom>
          <a:noFill/>
        </p:spPr>
        <p:txBody>
          <a:bodyPr wrap="square" rtlCol="0">
            <a:spAutoFit/>
          </a:bodyPr>
          <a:lstStyle/>
          <a:p>
            <a:r>
              <a:rPr lang="zh-CN" altLang="en-US" sz="1500" dirty="0" smtClean="0">
                <a:solidFill>
                  <a:schemeClr val="accent6">
                    <a:lumMod val="75000"/>
                  </a:schemeClr>
                </a:solidFill>
              </a:rPr>
              <a:t>备注：</a:t>
            </a:r>
            <a:endParaRPr lang="en-US" altLang="zh-CN" sz="1500" dirty="0" smtClean="0">
              <a:solidFill>
                <a:schemeClr val="accent6">
                  <a:lumMod val="75000"/>
                </a:schemeClr>
              </a:solidFill>
            </a:endParaRPr>
          </a:p>
          <a:p>
            <a:r>
              <a:rPr lang="zh-CN" altLang="en-US" sz="1500" dirty="0" smtClean="0">
                <a:solidFill>
                  <a:schemeClr val="accent6">
                    <a:lumMod val="75000"/>
                  </a:schemeClr>
                </a:solidFill>
              </a:rPr>
              <a:t>公司格局比较正规，且分部就有技术人员，且业务人员对</a:t>
            </a:r>
            <a:r>
              <a:rPr lang="en-US" altLang="zh-CN" sz="1500" dirty="0" smtClean="0">
                <a:solidFill>
                  <a:schemeClr val="accent6">
                    <a:lumMod val="75000"/>
                  </a:schemeClr>
                </a:solidFill>
              </a:rPr>
              <a:t>P2P</a:t>
            </a:r>
            <a:r>
              <a:rPr lang="zh-CN" altLang="en-US" sz="1500" dirty="0" smtClean="0">
                <a:solidFill>
                  <a:schemeClr val="accent6">
                    <a:lumMod val="75000"/>
                  </a:schemeClr>
                </a:solidFill>
              </a:rPr>
              <a:t>行业比较了解，很专业。且人员对数据流与资金流很熟悉，对我们所提出的问题回答比较专业</a:t>
            </a:r>
            <a:endParaRPr lang="zh-CN" altLang="en-US" sz="1500" dirty="0">
              <a:solidFill>
                <a:schemeClr val="accent6">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2050" name="Picture 2"/>
          <p:cNvPicPr>
            <a:picLocks noChangeAspect="1" noChangeArrowheads="1"/>
          </p:cNvPicPr>
          <p:nvPr/>
        </p:nvPicPr>
        <p:blipFill>
          <a:blip r:embed="rId2" cstate="print"/>
          <a:srcRect/>
          <a:stretch>
            <a:fillRect/>
          </a:stretch>
        </p:blipFill>
        <p:spPr bwMode="auto">
          <a:xfrm>
            <a:off x="957812" y="1046776"/>
            <a:ext cx="9427160" cy="3123941"/>
          </a:xfrm>
          <a:prstGeom prst="rect">
            <a:avLst/>
          </a:prstGeom>
          <a:noFill/>
          <a:ln w="9525">
            <a:noFill/>
            <a:miter lim="800000"/>
            <a:headEnd/>
            <a:tailEnd/>
          </a:ln>
        </p:spPr>
      </p:pic>
      <p:sp>
        <p:nvSpPr>
          <p:cNvPr id="9" name="TextBox 8"/>
          <p:cNvSpPr txBox="1"/>
          <p:nvPr/>
        </p:nvSpPr>
        <p:spPr>
          <a:xfrm>
            <a:off x="2164702" y="4674637"/>
            <a:ext cx="6643396" cy="923330"/>
          </a:xfrm>
          <a:prstGeom prst="rect">
            <a:avLst/>
          </a:prstGeom>
          <a:noFill/>
        </p:spPr>
        <p:txBody>
          <a:bodyPr wrap="square" rtlCol="0">
            <a:spAutoFit/>
          </a:bodyPr>
          <a:lstStyle/>
          <a:p>
            <a:r>
              <a:rPr lang="zh-CN" altLang="en-US" dirty="0" smtClean="0"/>
              <a:t>晓风后台首页为平台的数据统计，可统计目前网站的基本数据以及在线人数，不同于我们网站的后台首页是操作提醒。但是起不到对管理员提示的作用，且首页无法操作。</a:t>
            </a:r>
            <a:endParaRPr lang="zh-CN" altLang="en-US" dirty="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3074" name="Picture 2"/>
          <p:cNvPicPr>
            <a:picLocks noChangeAspect="1" noChangeArrowheads="1"/>
          </p:cNvPicPr>
          <p:nvPr/>
        </p:nvPicPr>
        <p:blipFill>
          <a:blip r:embed="rId2" cstate="print"/>
          <a:srcRect/>
          <a:stretch>
            <a:fillRect/>
          </a:stretch>
        </p:blipFill>
        <p:spPr bwMode="auto">
          <a:xfrm>
            <a:off x="0" y="919194"/>
            <a:ext cx="6319118" cy="2747736"/>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7807001" y="0"/>
            <a:ext cx="2400300" cy="6372225"/>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10077450" y="0"/>
            <a:ext cx="2114550" cy="5133975"/>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0" y="3467100"/>
            <a:ext cx="2000250" cy="339090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2183946" y="2951390"/>
            <a:ext cx="2076450" cy="2914650"/>
          </a:xfrm>
          <a:prstGeom prst="rect">
            <a:avLst/>
          </a:prstGeom>
          <a:noFill/>
          <a:ln w="9525">
            <a:noFill/>
            <a:miter lim="800000"/>
            <a:headEnd/>
            <a:tailEnd/>
          </a:ln>
        </p:spPr>
      </p:pic>
      <p:sp>
        <p:nvSpPr>
          <p:cNvPr id="18" name="TextBox 17"/>
          <p:cNvSpPr txBox="1"/>
          <p:nvPr/>
        </p:nvSpPr>
        <p:spPr>
          <a:xfrm>
            <a:off x="4441371" y="3834882"/>
            <a:ext cx="3284376" cy="1754326"/>
          </a:xfrm>
          <a:prstGeom prst="rect">
            <a:avLst/>
          </a:prstGeom>
          <a:noFill/>
        </p:spPr>
        <p:txBody>
          <a:bodyPr wrap="square" rtlCol="0">
            <a:spAutoFit/>
          </a:bodyPr>
          <a:lstStyle/>
          <a:p>
            <a:r>
              <a:rPr lang="zh-CN" altLang="en-US" b="1" dirty="0" smtClean="0">
                <a:solidFill>
                  <a:schemeClr val="accent4">
                    <a:lumMod val="75000"/>
                  </a:schemeClr>
                </a:solidFill>
              </a:rPr>
              <a:t>在后期网站的运营方面，晓峰的优势为齐全的财务报表以及数据统计，但是弱点也是显而易见的</a:t>
            </a:r>
            <a:r>
              <a:rPr lang="en-US" altLang="zh-CN" b="1" dirty="0" smtClean="0">
                <a:solidFill>
                  <a:schemeClr val="accent4">
                    <a:lumMod val="75000"/>
                  </a:schemeClr>
                </a:solidFill>
              </a:rPr>
              <a:t>——</a:t>
            </a:r>
            <a:r>
              <a:rPr lang="zh-CN" altLang="en-US" b="1" dirty="0" smtClean="0">
                <a:solidFill>
                  <a:schemeClr val="accent4">
                    <a:lumMod val="75000"/>
                  </a:schemeClr>
                </a:solidFill>
              </a:rPr>
              <a:t>数据统计报表多了之后就会显得太乱而又有重复数据。</a:t>
            </a:r>
            <a:endParaRPr lang="zh-CN" altLang="en-US" b="1" dirty="0">
              <a:solidFill>
                <a:schemeClr val="accent4">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4098" name="Picture 2"/>
          <p:cNvPicPr>
            <a:picLocks noChangeAspect="1" noChangeArrowheads="1"/>
          </p:cNvPicPr>
          <p:nvPr/>
        </p:nvPicPr>
        <p:blipFill>
          <a:blip r:embed="rId2" cstate="print"/>
          <a:srcRect/>
          <a:stretch>
            <a:fillRect/>
          </a:stretch>
        </p:blipFill>
        <p:spPr bwMode="auto">
          <a:xfrm>
            <a:off x="0" y="982630"/>
            <a:ext cx="3639813" cy="329079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063995" y="0"/>
            <a:ext cx="7128005" cy="2413302"/>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6418554" y="3238240"/>
            <a:ext cx="5773446" cy="3500211"/>
          </a:xfrm>
          <a:prstGeom prst="rect">
            <a:avLst/>
          </a:prstGeom>
          <a:noFill/>
          <a:ln w="9525">
            <a:noFill/>
            <a:miter lim="800000"/>
            <a:headEnd/>
            <a:tailEnd/>
          </a:ln>
        </p:spPr>
      </p:pic>
      <p:sp>
        <p:nvSpPr>
          <p:cNvPr id="11" name="TextBox 10"/>
          <p:cNvSpPr txBox="1"/>
          <p:nvPr/>
        </p:nvSpPr>
        <p:spPr>
          <a:xfrm>
            <a:off x="3704253" y="2575249"/>
            <a:ext cx="2612571" cy="2862322"/>
          </a:xfrm>
          <a:prstGeom prst="rect">
            <a:avLst/>
          </a:prstGeom>
          <a:noFill/>
        </p:spPr>
        <p:txBody>
          <a:bodyPr wrap="square" rtlCol="0">
            <a:spAutoFit/>
          </a:bodyPr>
          <a:lstStyle/>
          <a:p>
            <a:r>
              <a:rPr lang="zh-CN" altLang="en-US" dirty="0" smtClean="0"/>
              <a:t>晓风的另外一个优势在于很多东西都可以后台自由设定，不用再去动代码就可以修改，比如：短线模板、邮件模板、短信通道、站内信模板、借款协议模板，并且可以后台添加借款标（此功能就解决了我公司发标流程的问题）。</a:t>
            </a:r>
            <a:endParaRPr lang="zh-CN" altLang="en-US" dirty="0"/>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5122" name="Picture 2"/>
          <p:cNvPicPr>
            <a:picLocks noChangeAspect="1" noChangeArrowheads="1"/>
          </p:cNvPicPr>
          <p:nvPr/>
        </p:nvPicPr>
        <p:blipFill>
          <a:blip r:embed="rId2" cstate="print"/>
          <a:srcRect/>
          <a:stretch>
            <a:fillRect/>
          </a:stretch>
        </p:blipFill>
        <p:spPr bwMode="auto">
          <a:xfrm>
            <a:off x="0" y="912586"/>
            <a:ext cx="9349792" cy="3205060"/>
          </a:xfrm>
          <a:prstGeom prst="rect">
            <a:avLst/>
          </a:prstGeom>
          <a:noFill/>
          <a:ln w="9525">
            <a:noFill/>
            <a:miter lim="800000"/>
            <a:headEnd/>
            <a:tailEnd/>
          </a:ln>
        </p:spPr>
      </p:pic>
      <p:sp>
        <p:nvSpPr>
          <p:cNvPr id="9" name="TextBox 8"/>
          <p:cNvSpPr txBox="1"/>
          <p:nvPr/>
        </p:nvSpPr>
        <p:spPr>
          <a:xfrm>
            <a:off x="989045" y="4469363"/>
            <a:ext cx="7819053" cy="369332"/>
          </a:xfrm>
          <a:prstGeom prst="rect">
            <a:avLst/>
          </a:prstGeom>
          <a:noFill/>
        </p:spPr>
        <p:txBody>
          <a:bodyPr wrap="square" rtlCol="0">
            <a:spAutoFit/>
          </a:bodyPr>
          <a:lstStyle/>
          <a:p>
            <a:r>
              <a:rPr lang="zh-CN" altLang="en-US" dirty="0" smtClean="0"/>
              <a:t>并且，网站后台自带一个简单的推广统计，且统计时比我们现有网站方便。</a:t>
            </a:r>
            <a:endParaRPr lang="zh-CN" altLang="en-US" dirty="0"/>
          </a:p>
        </p:txBody>
      </p:sp>
      <p:sp>
        <p:nvSpPr>
          <p:cNvPr id="10" name="TextBox 9"/>
          <p:cNvSpPr txBox="1"/>
          <p:nvPr/>
        </p:nvSpPr>
        <p:spPr>
          <a:xfrm>
            <a:off x="4693299" y="5187820"/>
            <a:ext cx="5952930" cy="646331"/>
          </a:xfrm>
          <a:prstGeom prst="rect">
            <a:avLst/>
          </a:prstGeom>
          <a:noFill/>
        </p:spPr>
        <p:txBody>
          <a:bodyPr wrap="square" rtlCol="0">
            <a:spAutoFit/>
          </a:bodyPr>
          <a:lstStyle/>
          <a:p>
            <a:r>
              <a:rPr lang="zh-CN" altLang="en-US" b="1" dirty="0" smtClean="0">
                <a:solidFill>
                  <a:schemeClr val="accent1">
                    <a:lumMod val="50000"/>
                  </a:schemeClr>
                </a:solidFill>
              </a:rPr>
              <a:t>但是晓风的弊端在于，他还是没有逃出在自有模板下进行开发的方式。而且功能定制开发的费用较高，</a:t>
            </a:r>
            <a:endParaRPr lang="zh-CN" altLang="en-US" b="1" dirty="0">
              <a:solidFill>
                <a:schemeClr val="accent1">
                  <a:lumMod val="50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sp>
        <p:nvSpPr>
          <p:cNvPr id="8" name="TextBox 7"/>
          <p:cNvSpPr txBox="1"/>
          <p:nvPr/>
        </p:nvSpPr>
        <p:spPr>
          <a:xfrm>
            <a:off x="531845" y="1362269"/>
            <a:ext cx="3069772" cy="369332"/>
          </a:xfrm>
          <a:prstGeom prst="rect">
            <a:avLst/>
          </a:prstGeom>
          <a:noFill/>
        </p:spPr>
        <p:txBody>
          <a:bodyPr wrap="square" rtlCol="0">
            <a:spAutoFit/>
          </a:bodyPr>
          <a:lstStyle/>
          <a:p>
            <a:r>
              <a:rPr lang="zh-CN" altLang="en-US" b="1" dirty="0" smtClean="0">
                <a:solidFill>
                  <a:srgbClr val="00B0F0"/>
                </a:solidFill>
              </a:rPr>
              <a:t>二、帝友</a:t>
            </a:r>
            <a:r>
              <a:rPr lang="en-US" altLang="zh-CN" b="1" dirty="0" smtClean="0">
                <a:solidFill>
                  <a:srgbClr val="00B0F0"/>
                </a:solidFill>
              </a:rPr>
              <a:t>P2P</a:t>
            </a:r>
            <a:r>
              <a:rPr lang="zh-CN" altLang="en-US" b="1" dirty="0" smtClean="0">
                <a:solidFill>
                  <a:srgbClr val="00B0F0"/>
                </a:solidFill>
              </a:rPr>
              <a:t>借贷系统</a:t>
            </a:r>
            <a:endParaRPr lang="en-US" altLang="zh-CN" b="1" dirty="0" smtClean="0">
              <a:solidFill>
                <a:srgbClr val="00B0F0"/>
              </a:solidFill>
            </a:endParaRPr>
          </a:p>
        </p:txBody>
      </p:sp>
      <p:sp>
        <p:nvSpPr>
          <p:cNvPr id="9" name="TextBox 8"/>
          <p:cNvSpPr txBox="1"/>
          <p:nvPr/>
        </p:nvSpPr>
        <p:spPr>
          <a:xfrm>
            <a:off x="1054359" y="2202024"/>
            <a:ext cx="4273421" cy="2585323"/>
          </a:xfrm>
          <a:prstGeom prst="rect">
            <a:avLst/>
          </a:prstGeom>
          <a:noFill/>
        </p:spPr>
        <p:txBody>
          <a:bodyPr wrap="square" rtlCol="0">
            <a:spAutoFit/>
          </a:bodyPr>
          <a:lstStyle/>
          <a:p>
            <a:r>
              <a:rPr lang="zh-CN" altLang="en-US" b="1" dirty="0" smtClean="0">
                <a:solidFill>
                  <a:schemeClr val="accent1">
                    <a:lumMod val="75000"/>
                  </a:schemeClr>
                </a:solidFill>
              </a:rPr>
              <a:t>厦门帝网信息科技有限公司</a:t>
            </a:r>
            <a:r>
              <a:rPr lang="en-US" altLang="zh-CN" b="1" dirty="0" smtClean="0">
                <a:solidFill>
                  <a:schemeClr val="accent1">
                    <a:lumMod val="75000"/>
                  </a:schemeClr>
                </a:solidFill>
              </a:rPr>
              <a:t>(</a:t>
            </a:r>
            <a:r>
              <a:rPr lang="zh-CN" altLang="en-US" b="1" dirty="0" smtClean="0">
                <a:solidFill>
                  <a:schemeClr val="accent1">
                    <a:lumMod val="75000"/>
                  </a:schemeClr>
                </a:solidFill>
              </a:rPr>
              <a:t>以下均简称帝友系统</a:t>
            </a:r>
            <a:r>
              <a:rPr lang="en-US" altLang="zh-CN" b="1" dirty="0" smtClean="0">
                <a:solidFill>
                  <a:schemeClr val="accent1">
                    <a:lumMod val="75000"/>
                  </a:schemeClr>
                </a:solidFill>
              </a:rPr>
              <a:t>)</a:t>
            </a:r>
            <a:r>
              <a:rPr lang="zh-CN" altLang="en-US" b="1" dirty="0" smtClean="0">
                <a:solidFill>
                  <a:schemeClr val="accent6">
                    <a:lumMod val="75000"/>
                  </a:schemeClr>
                </a:solidFill>
              </a:rPr>
              <a:t>成立于</a:t>
            </a:r>
            <a:r>
              <a:rPr lang="en-US" altLang="zh-CN" b="1" dirty="0" smtClean="0">
                <a:solidFill>
                  <a:schemeClr val="accent6">
                    <a:lumMod val="75000"/>
                  </a:schemeClr>
                </a:solidFill>
              </a:rPr>
              <a:t>2010</a:t>
            </a:r>
            <a:r>
              <a:rPr lang="zh-CN" altLang="en-US" b="1" dirty="0" smtClean="0">
                <a:solidFill>
                  <a:schemeClr val="accent6">
                    <a:lumMod val="75000"/>
                  </a:schemeClr>
                </a:solidFill>
              </a:rPr>
              <a:t>年</a:t>
            </a:r>
            <a:r>
              <a:rPr lang="zh-CN" altLang="en-US" b="1" dirty="0" smtClean="0">
                <a:solidFill>
                  <a:schemeClr val="accent1">
                    <a:lumMod val="75000"/>
                  </a:schemeClr>
                </a:solidFill>
              </a:rPr>
              <a:t>，公司总部位于厦门鹭岛。帝友系统目前为客户提供</a:t>
            </a:r>
            <a:r>
              <a:rPr lang="en-US" altLang="zh-CN" b="1" dirty="0" smtClean="0">
                <a:solidFill>
                  <a:schemeClr val="accent1">
                    <a:lumMod val="75000"/>
                  </a:schemeClr>
                </a:solidFill>
              </a:rPr>
              <a:t>P2P/P2C</a:t>
            </a:r>
            <a:r>
              <a:rPr lang="zh-CN" altLang="en-US" b="1" dirty="0" smtClean="0">
                <a:solidFill>
                  <a:schemeClr val="accent1">
                    <a:lumMod val="75000"/>
                  </a:schemeClr>
                </a:solidFill>
              </a:rPr>
              <a:t>网贷系统、众筹系统开发解决方案，同时，也正在筹备借贷云、金融云等互联网金融行业产品。未来，我司还将踏足互联网金融的更多领域！抵用拥有</a:t>
            </a:r>
            <a:r>
              <a:rPr lang="en-US" altLang="zh-CN" b="1" dirty="0" smtClean="0">
                <a:solidFill>
                  <a:schemeClr val="accent6">
                    <a:lumMod val="75000"/>
                  </a:schemeClr>
                </a:solidFill>
              </a:rPr>
              <a:t>150</a:t>
            </a:r>
            <a:r>
              <a:rPr lang="zh-CN" altLang="en-US" b="1" dirty="0" smtClean="0">
                <a:solidFill>
                  <a:schemeClr val="accent6">
                    <a:lumMod val="75000"/>
                  </a:schemeClr>
                </a:solidFill>
              </a:rPr>
              <a:t>多员工</a:t>
            </a:r>
            <a:r>
              <a:rPr lang="zh-CN" altLang="en-US" b="1" dirty="0" smtClean="0">
                <a:solidFill>
                  <a:schemeClr val="accent1">
                    <a:lumMod val="75000"/>
                  </a:schemeClr>
                </a:solidFill>
              </a:rPr>
              <a:t>，</a:t>
            </a:r>
            <a:r>
              <a:rPr lang="en-US" altLang="zh-CN" b="1" dirty="0" smtClean="0">
                <a:solidFill>
                  <a:schemeClr val="accent6">
                    <a:lumMod val="50000"/>
                  </a:schemeClr>
                </a:solidFill>
              </a:rPr>
              <a:t>90</a:t>
            </a:r>
            <a:r>
              <a:rPr lang="zh-CN" altLang="en-US" b="1" dirty="0" smtClean="0">
                <a:solidFill>
                  <a:schemeClr val="accent6">
                    <a:lumMod val="50000"/>
                  </a:schemeClr>
                </a:solidFill>
              </a:rPr>
              <a:t>多技术人员</a:t>
            </a:r>
            <a:r>
              <a:rPr lang="zh-CN" altLang="en-US" b="1" dirty="0" smtClean="0">
                <a:solidFill>
                  <a:schemeClr val="accent1">
                    <a:lumMod val="75000"/>
                  </a:schemeClr>
                </a:solidFill>
              </a:rPr>
              <a:t>，行业占比</a:t>
            </a:r>
            <a:r>
              <a:rPr lang="zh-CN" altLang="en-US" b="1" dirty="0" smtClean="0">
                <a:solidFill>
                  <a:schemeClr val="accent6">
                    <a:lumMod val="50000"/>
                  </a:schemeClr>
                </a:solidFill>
              </a:rPr>
              <a:t>三分之一</a:t>
            </a:r>
            <a:r>
              <a:rPr lang="zh-CN" altLang="en-US" b="1" dirty="0" smtClean="0">
                <a:solidFill>
                  <a:schemeClr val="accent1">
                    <a:lumMod val="75000"/>
                  </a:schemeClr>
                </a:solidFill>
              </a:rPr>
              <a:t>左右</a:t>
            </a:r>
            <a:endParaRPr lang="zh-CN" altLang="en-US" b="1" dirty="0">
              <a:solidFill>
                <a:schemeClr val="accent1">
                  <a:lumMod val="75000"/>
                </a:schemeClr>
              </a:solidFill>
            </a:endParaRPr>
          </a:p>
        </p:txBody>
      </p:sp>
      <p:sp>
        <p:nvSpPr>
          <p:cNvPr id="11" name="TextBox 10"/>
          <p:cNvSpPr txBox="1"/>
          <p:nvPr/>
        </p:nvSpPr>
        <p:spPr>
          <a:xfrm>
            <a:off x="6559419" y="5374432"/>
            <a:ext cx="3172409" cy="461665"/>
          </a:xfrm>
          <a:prstGeom prst="rect">
            <a:avLst/>
          </a:prstGeom>
          <a:noFill/>
        </p:spPr>
        <p:txBody>
          <a:bodyPr wrap="square" rtlCol="0">
            <a:spAutoFit/>
          </a:bodyPr>
          <a:lstStyle/>
          <a:p>
            <a:r>
              <a:rPr lang="zh-CN" altLang="en-US" sz="1200" dirty="0" smtClean="0">
                <a:solidFill>
                  <a:srgbClr val="0070C0"/>
                </a:solidFill>
              </a:rPr>
              <a:t>帝友北京分部实拍（公司较为简陋，北京分部共有</a:t>
            </a:r>
            <a:r>
              <a:rPr lang="en-US" altLang="zh-CN" sz="1200" dirty="0" smtClean="0">
                <a:solidFill>
                  <a:srgbClr val="0070C0"/>
                </a:solidFill>
              </a:rPr>
              <a:t>8</a:t>
            </a:r>
            <a:r>
              <a:rPr lang="zh-CN" altLang="en-US" sz="1200" dirty="0" smtClean="0">
                <a:solidFill>
                  <a:srgbClr val="0070C0"/>
                </a:solidFill>
              </a:rPr>
              <a:t>个工位）</a:t>
            </a:r>
            <a:endParaRPr lang="zh-CN" altLang="en-US" sz="1200" dirty="0">
              <a:solidFill>
                <a:srgbClr val="0070C0"/>
              </a:solidFill>
            </a:endParaRPr>
          </a:p>
        </p:txBody>
      </p:sp>
      <p:pic>
        <p:nvPicPr>
          <p:cNvPr id="12" name="图片 11" descr="IMG_20150316_140626.jpg"/>
          <p:cNvPicPr>
            <a:picLocks noChangeAspect="1"/>
          </p:cNvPicPr>
          <p:nvPr/>
        </p:nvPicPr>
        <p:blipFill>
          <a:blip r:embed="rId2" cstate="print"/>
          <a:stretch>
            <a:fillRect/>
          </a:stretch>
        </p:blipFill>
        <p:spPr>
          <a:xfrm>
            <a:off x="5792931" y="0"/>
            <a:ext cx="4246807" cy="5337110"/>
          </a:xfrm>
          <a:prstGeom prst="rect">
            <a:avLst/>
          </a:prstGeom>
        </p:spPr>
      </p:pic>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0" y="416902"/>
            <a:ext cx="3370263" cy="493714"/>
            <a:chOff x="0" y="619738"/>
            <a:chExt cx="3370216" cy="493480"/>
          </a:xfrm>
          <a:solidFill>
            <a:srgbClr val="BC8D51"/>
          </a:solidFill>
        </p:grpSpPr>
        <p:grpSp>
          <p:nvGrpSpPr>
            <p:cNvPr id="3" name="组合 37"/>
            <p:cNvGrpSpPr/>
            <p:nvPr/>
          </p:nvGrpSpPr>
          <p:grpSpPr>
            <a:xfrm>
              <a:off x="0" y="619738"/>
              <a:ext cx="3370216" cy="493480"/>
              <a:chOff x="0" y="288813"/>
              <a:chExt cx="3370216" cy="493480"/>
            </a:xfrm>
            <a:grpFill/>
          </p:grpSpPr>
          <p:sp>
            <p:nvSpPr>
              <p:cNvPr id="39" name="矩形 38"/>
              <p:cNvSpPr/>
              <p:nvPr/>
            </p:nvSpPr>
            <p:spPr>
              <a:xfrm>
                <a:off x="0" y="288813"/>
                <a:ext cx="3052812" cy="493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1D3565"/>
                  </a:solidFill>
                </a:endParaRPr>
              </a:p>
            </p:txBody>
          </p:sp>
          <p:sp>
            <p:nvSpPr>
              <p:cNvPr id="40" name="直角三角形 39"/>
              <p:cNvSpPr/>
              <p:nvPr/>
            </p:nvSpPr>
            <p:spPr>
              <a:xfrm>
                <a:off x="3052811" y="292636"/>
                <a:ext cx="317405" cy="4896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698" name="文本框 40"/>
            <p:cNvSpPr txBox="1">
              <a:spLocks noChangeArrowheads="1"/>
            </p:cNvSpPr>
            <p:nvPr/>
          </p:nvSpPr>
          <p:spPr bwMode="auto">
            <a:xfrm>
              <a:off x="747697" y="648168"/>
              <a:ext cx="1642545" cy="461446"/>
            </a:xfrm>
            <a:prstGeom prst="rect">
              <a:avLst/>
            </a:prstGeom>
            <a:grpFill/>
            <a:ln w="9525">
              <a:noFill/>
              <a:miter lim="800000"/>
              <a:headEnd/>
              <a:tailEnd/>
            </a:ln>
          </p:spPr>
          <p:txBody>
            <a:bodyPr>
              <a:spAutoFit/>
            </a:bodyPr>
            <a:lstStyle/>
            <a:p>
              <a:r>
                <a:rPr lang="zh-CN" altLang="en-US" sz="2400" dirty="0" smtClean="0">
                  <a:solidFill>
                    <a:schemeClr val="bg1"/>
                  </a:solidFill>
                  <a:latin typeface="微软雅黑" pitchFamily="34" charset="-122"/>
                  <a:ea typeface="微软雅黑" pitchFamily="34" charset="-122"/>
                </a:rPr>
                <a:t>公司实力</a:t>
              </a:r>
              <a:endParaRPr lang="en-US" altLang="zh-CN" sz="2400" dirty="0" smtClean="0">
                <a:solidFill>
                  <a:schemeClr val="bg1"/>
                </a:solidFill>
                <a:latin typeface="微软雅黑" pitchFamily="34" charset="-122"/>
                <a:ea typeface="微软雅黑" pitchFamily="34" charset="-122"/>
              </a:endParaRPr>
            </a:p>
          </p:txBody>
        </p:sp>
      </p:grpSp>
      <p:sp>
        <p:nvSpPr>
          <p:cNvPr id="28692" name="文本框 45"/>
          <p:cNvSpPr txBox="1">
            <a:spLocks noChangeArrowheads="1"/>
          </p:cNvSpPr>
          <p:nvPr/>
        </p:nvSpPr>
        <p:spPr bwMode="auto">
          <a:xfrm>
            <a:off x="165100" y="6322769"/>
            <a:ext cx="784225" cy="369887"/>
          </a:xfrm>
          <a:prstGeom prst="rect">
            <a:avLst/>
          </a:prstGeom>
          <a:noFill/>
          <a:ln w="9525">
            <a:noFill/>
            <a:miter lim="800000"/>
            <a:headEnd/>
            <a:tailEnd/>
          </a:ln>
        </p:spPr>
        <p:txBody>
          <a:bodyPr>
            <a:spAutoFit/>
          </a:bodyPr>
          <a:lstStyle/>
          <a:p>
            <a:r>
              <a:rPr lang="zh-CN" altLang="en-US" dirty="0">
                <a:solidFill>
                  <a:schemeClr val="bg1"/>
                </a:solidFill>
                <a:latin typeface="微软雅黑" pitchFamily="34" charset="-122"/>
                <a:ea typeface="微软雅黑" pitchFamily="34" charset="-122"/>
              </a:rPr>
              <a:t>页码</a:t>
            </a:r>
          </a:p>
        </p:txBody>
      </p:sp>
      <p:pic>
        <p:nvPicPr>
          <p:cNvPr id="1026" name="Picture 2"/>
          <p:cNvPicPr>
            <a:picLocks noChangeAspect="1" noChangeArrowheads="1"/>
          </p:cNvPicPr>
          <p:nvPr/>
        </p:nvPicPr>
        <p:blipFill>
          <a:blip r:embed="rId2" cstate="print"/>
          <a:srcRect/>
          <a:stretch>
            <a:fillRect/>
          </a:stretch>
        </p:blipFill>
        <p:spPr bwMode="auto">
          <a:xfrm>
            <a:off x="0" y="881160"/>
            <a:ext cx="7855801" cy="3354938"/>
          </a:xfrm>
          <a:prstGeom prst="rect">
            <a:avLst/>
          </a:prstGeom>
          <a:noFill/>
          <a:ln w="9525">
            <a:noFill/>
            <a:miter lim="800000"/>
            <a:headEnd/>
            <a:tailEnd/>
          </a:ln>
        </p:spPr>
      </p:pic>
      <p:sp>
        <p:nvSpPr>
          <p:cNvPr id="9" name="TextBox 8"/>
          <p:cNvSpPr txBox="1"/>
          <p:nvPr/>
        </p:nvSpPr>
        <p:spPr>
          <a:xfrm>
            <a:off x="8556172" y="1119674"/>
            <a:ext cx="2864498" cy="923330"/>
          </a:xfrm>
          <a:prstGeom prst="rect">
            <a:avLst/>
          </a:prstGeom>
          <a:noFill/>
        </p:spPr>
        <p:txBody>
          <a:bodyPr wrap="square" rtlCol="0">
            <a:spAutoFit/>
          </a:bodyPr>
          <a:lstStyle/>
          <a:p>
            <a:r>
              <a:rPr lang="zh-CN" altLang="en-US" b="1" dirty="0" smtClean="0">
                <a:solidFill>
                  <a:schemeClr val="accent2">
                    <a:lumMod val="75000"/>
                  </a:schemeClr>
                </a:solidFill>
              </a:rPr>
              <a:t>帝友后台首页也是简单的数据统计，但整体感觉比较直观。</a:t>
            </a:r>
            <a:endParaRPr lang="zh-CN" altLang="en-US" b="1" dirty="0">
              <a:solidFill>
                <a:schemeClr val="accent2">
                  <a:lumMod val="75000"/>
                </a:schemeClr>
              </a:solidFill>
            </a:endParaRPr>
          </a:p>
        </p:txBody>
      </p:sp>
      <p:pic>
        <p:nvPicPr>
          <p:cNvPr id="1027" name="Picture 3"/>
          <p:cNvPicPr>
            <a:picLocks noChangeAspect="1" noChangeArrowheads="1"/>
          </p:cNvPicPr>
          <p:nvPr/>
        </p:nvPicPr>
        <p:blipFill>
          <a:blip r:embed="rId3" cstate="print"/>
          <a:srcRect/>
          <a:stretch>
            <a:fillRect/>
          </a:stretch>
        </p:blipFill>
        <p:spPr bwMode="auto">
          <a:xfrm>
            <a:off x="6759510" y="2535334"/>
            <a:ext cx="5259905" cy="3482910"/>
          </a:xfrm>
          <a:prstGeom prst="rect">
            <a:avLst/>
          </a:prstGeom>
          <a:noFill/>
          <a:ln w="9525">
            <a:noFill/>
            <a:miter lim="800000"/>
            <a:headEnd/>
            <a:tailEnd/>
          </a:ln>
        </p:spPr>
      </p:pic>
      <p:sp>
        <p:nvSpPr>
          <p:cNvPr id="11" name="TextBox 10"/>
          <p:cNvSpPr txBox="1"/>
          <p:nvPr/>
        </p:nvSpPr>
        <p:spPr>
          <a:xfrm>
            <a:off x="1548882" y="4758612"/>
            <a:ext cx="3872204" cy="646331"/>
          </a:xfrm>
          <a:prstGeom prst="rect">
            <a:avLst/>
          </a:prstGeom>
          <a:noFill/>
        </p:spPr>
        <p:txBody>
          <a:bodyPr wrap="square" rtlCol="0">
            <a:spAutoFit/>
          </a:bodyPr>
          <a:lstStyle/>
          <a:p>
            <a:r>
              <a:rPr lang="zh-CN" altLang="en-US" b="1" dirty="0" smtClean="0">
                <a:solidFill>
                  <a:schemeClr val="accent2">
                    <a:lumMod val="75000"/>
                  </a:schemeClr>
                </a:solidFill>
              </a:rPr>
              <a:t>借款标管理的首页分类比较清晰，且让人一目了然，这是帝友的优势之一。</a:t>
            </a:r>
            <a:endParaRPr lang="zh-CN" altLang="en-US" b="1" dirty="0">
              <a:solidFill>
                <a:schemeClr val="accent2">
                  <a:lumMod val="75000"/>
                </a:schemeClr>
              </a:solidFill>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2505</TotalTime>
  <Words>4183</Words>
  <Application>Microsoft Office PowerPoint</Application>
  <PresentationFormat>自定义</PresentationFormat>
  <Paragraphs>192</Paragraphs>
  <Slides>28</Slides>
  <Notes>1</Notes>
  <HiddenSlides>0</HiddenSlides>
  <MMClips>0</MMClips>
  <ScaleCrop>false</ScaleCrop>
  <HeadingPairs>
    <vt:vector size="4" baseType="variant">
      <vt:variant>
        <vt:lpstr>主题</vt:lpstr>
      </vt:variant>
      <vt:variant>
        <vt:i4>2</vt:i4>
      </vt:variant>
      <vt:variant>
        <vt:lpstr>幻灯片标题</vt:lpstr>
      </vt:variant>
      <vt:variant>
        <vt:i4>28</vt:i4>
      </vt:variant>
    </vt:vector>
  </HeadingPairs>
  <TitlesOfParts>
    <vt:vector size="30" baseType="lpstr">
      <vt:lpstr>Office 主题</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Nee</dc:creator>
  <cp:lastModifiedBy>Administrator</cp:lastModifiedBy>
  <cp:revision>222</cp:revision>
  <dcterms:created xsi:type="dcterms:W3CDTF">2013-10-25T14:41:09Z</dcterms:created>
  <dcterms:modified xsi:type="dcterms:W3CDTF">2015-03-20T05:38:17Z</dcterms:modified>
</cp:coreProperties>
</file>